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1"/>
  </p:notesMasterIdLst>
  <p:handoutMasterIdLst>
    <p:handoutMasterId r:id="rId32"/>
  </p:handoutMasterIdLst>
  <p:sldIdLst>
    <p:sldId id="760" r:id="rId2"/>
    <p:sldId id="775" r:id="rId3"/>
    <p:sldId id="779" r:id="rId4"/>
    <p:sldId id="776" r:id="rId5"/>
    <p:sldId id="764" r:id="rId6"/>
    <p:sldId id="778" r:id="rId7"/>
    <p:sldId id="797" r:id="rId8"/>
    <p:sldId id="765" r:id="rId9"/>
    <p:sldId id="780" r:id="rId10"/>
    <p:sldId id="782" r:id="rId11"/>
    <p:sldId id="783" r:id="rId12"/>
    <p:sldId id="784" r:id="rId13"/>
    <p:sldId id="786" r:id="rId14"/>
    <p:sldId id="787" r:id="rId15"/>
    <p:sldId id="788" r:id="rId16"/>
    <p:sldId id="790" r:id="rId17"/>
    <p:sldId id="798" r:id="rId18"/>
    <p:sldId id="785" r:id="rId19"/>
    <p:sldId id="791" r:id="rId20"/>
    <p:sldId id="789" r:id="rId21"/>
    <p:sldId id="792" r:id="rId22"/>
    <p:sldId id="794" r:id="rId23"/>
    <p:sldId id="796" r:id="rId24"/>
    <p:sldId id="795" r:id="rId25"/>
    <p:sldId id="770" r:id="rId26"/>
    <p:sldId id="774" r:id="rId27"/>
    <p:sldId id="771" r:id="rId28"/>
    <p:sldId id="772" r:id="rId29"/>
    <p:sldId id="773" r:id="rId30"/>
  </p:sldIdLst>
  <p:sldSz cx="9144000" cy="6858000" type="screen4x3"/>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96">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di Christoffersen" initials="HC" lastIdx="1" clrIdx="0">
    <p:extLst>
      <p:ext uri="{19B8F6BF-5375-455C-9EA6-DF929625EA0E}">
        <p15:presenceInfo xmlns:p15="http://schemas.microsoft.com/office/powerpoint/2012/main" userId="S-1-5-21-1747441805-1340702020-3156355536-21382" providerId="AD"/>
      </p:ext>
    </p:extLst>
  </p:cmAuthor>
  <p:cmAuthor id="2" name="Gudrun Nordbø Venås" initials="GNV" lastIdx="1" clrIdx="1">
    <p:extLst>
      <p:ext uri="{19B8F6BF-5375-455C-9EA6-DF929625EA0E}">
        <p15:presenceInfo xmlns:p15="http://schemas.microsoft.com/office/powerpoint/2012/main" userId="S-1-5-21-1747441805-1340702020-3156355536-573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9F9F"/>
    <a:srgbClr val="F17137"/>
    <a:srgbClr val="E27646"/>
    <a:srgbClr val="509DDC"/>
    <a:srgbClr val="EC623C"/>
    <a:srgbClr val="FF9021"/>
    <a:srgbClr val="0091FE"/>
    <a:srgbClr val="159BFF"/>
    <a:srgbClr val="FF9933"/>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stil 1 - uthev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Ingen stil, tabellrutenett">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ys stil 1 - utheving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autoAdjust="0"/>
    <p:restoredTop sz="85714" autoAdjust="0"/>
  </p:normalViewPr>
  <p:slideViewPr>
    <p:cSldViewPr snapToObjects="1" showGuides="1">
      <p:cViewPr varScale="1">
        <p:scale>
          <a:sx n="112" d="100"/>
          <a:sy n="112" d="100"/>
        </p:scale>
        <p:origin x="1470" y="114"/>
      </p:cViewPr>
      <p:guideLst>
        <p:guide orient="horz" pos="2496"/>
        <p:guide pos="2880"/>
      </p:guideLst>
    </p:cSldViewPr>
  </p:slideViewPr>
  <p:notesTextViewPr>
    <p:cViewPr>
      <p:scale>
        <a:sx n="100" d="100"/>
        <a:sy n="100" d="100"/>
      </p:scale>
      <p:origin x="0" y="0"/>
    </p:cViewPr>
  </p:notesTextViewPr>
  <p:notesViewPr>
    <p:cSldViewPr snapToObjects="1">
      <p:cViewPr varScale="1">
        <p:scale>
          <a:sx n="53" d="100"/>
          <a:sy n="53" d="100"/>
        </p:scale>
        <p:origin x="294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regneark.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regneark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regneark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regneark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regneark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regneark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regneark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regneark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regneark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regneark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regneark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regneark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regneark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'K-gr 7'!$R$3</c:f>
              <c:strCache>
                <c:ptCount val="1"/>
                <c:pt idx="0">
                  <c:v>Innbyggertall 2020</c:v>
                </c:pt>
              </c:strCache>
            </c:strRef>
          </c:tx>
          <c:spPr>
            <a:solidFill>
              <a:schemeClr val="accent1"/>
            </a:solidFill>
            <a:ln>
              <a:noFill/>
            </a:ln>
            <a:effectLst/>
          </c:spPr>
          <c:invertIfNegative val="0"/>
          <c:dPt>
            <c:idx val="14"/>
            <c:invertIfNegative val="0"/>
            <c:bubble3D val="0"/>
            <c:spPr>
              <a:solidFill>
                <a:srgbClr val="FF0000"/>
              </a:solidFill>
              <a:ln>
                <a:noFill/>
              </a:ln>
              <a:effectLst/>
            </c:spPr>
            <c:extLst>
              <c:ext xmlns:c16="http://schemas.microsoft.com/office/drawing/2014/chart" uri="{C3380CC4-5D6E-409C-BE32-E72D297353CC}">
                <c16:uniqueId val="{00000001-45DF-4F89-A8BE-3F78AF9D4FF6}"/>
              </c:ext>
            </c:extLst>
          </c:dPt>
          <c:dLbls>
            <c:dLbl>
              <c:idx val="14"/>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5DF-4F89-A8BE-3F78AF9D4FF6}"/>
                </c:ext>
              </c:extLst>
            </c:dLbl>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'K-gr 7'!$Q$4:$Q$41</c:f>
              <c:strCache>
                <c:ptCount val="38"/>
                <c:pt idx="0">
                  <c:v>5054 Indre Fosen</c:v>
                </c:pt>
                <c:pt idx="1">
                  <c:v>3814 Kragerø</c:v>
                </c:pt>
                <c:pt idx="2">
                  <c:v>3817 Midt-Telemark</c:v>
                </c:pt>
                <c:pt idx="3">
                  <c:v>4225 Lyngdal</c:v>
                </c:pt>
                <c:pt idx="4">
                  <c:v>1577 Volda</c:v>
                </c:pt>
                <c:pt idx="5">
                  <c:v>1520 Ørsta</c:v>
                </c:pt>
                <c:pt idx="6">
                  <c:v>3028 Enebakk</c:v>
                </c:pt>
                <c:pt idx="7">
                  <c:v>4215 Lillesand</c:v>
                </c:pt>
                <c:pt idx="8">
                  <c:v>1127 Randaberg</c:v>
                </c:pt>
                <c:pt idx="9">
                  <c:v>1122 Gjesdal</c:v>
                </c:pt>
                <c:pt idx="10">
                  <c:v>3808 Notodden</c:v>
                </c:pt>
                <c:pt idx="11">
                  <c:v>1130 Strand</c:v>
                </c:pt>
                <c:pt idx="12">
                  <c:v>1579 Hustadvika</c:v>
                </c:pt>
                <c:pt idx="13">
                  <c:v>3443 Vestre Toten</c:v>
                </c:pt>
                <c:pt idx="14">
                  <c:v>3446 Gran</c:v>
                </c:pt>
                <c:pt idx="15">
                  <c:v>3813 Bamble</c:v>
                </c:pt>
                <c:pt idx="16">
                  <c:v>3047 Modum</c:v>
                </c:pt>
                <c:pt idx="17">
                  <c:v>5031 Malvik</c:v>
                </c:pt>
                <c:pt idx="18">
                  <c:v>3036 Nannestad</c:v>
                </c:pt>
                <c:pt idx="19">
                  <c:v>1101 Eigersund</c:v>
                </c:pt>
                <c:pt idx="20">
                  <c:v>3442 Østre Toten</c:v>
                </c:pt>
                <c:pt idx="21">
                  <c:v>4223 Vennesla</c:v>
                </c:pt>
                <c:pt idx="22">
                  <c:v>5038 Verdal</c:v>
                </c:pt>
                <c:pt idx="23">
                  <c:v>4621 Voss</c:v>
                </c:pt>
                <c:pt idx="24">
                  <c:v>3022 Frogn</c:v>
                </c:pt>
                <c:pt idx="25">
                  <c:v>5028 Melhus</c:v>
                </c:pt>
                <c:pt idx="26">
                  <c:v>4602 Kinn</c:v>
                </c:pt>
                <c:pt idx="27">
                  <c:v>3026 Aurskog-Høland</c:v>
                </c:pt>
                <c:pt idx="28">
                  <c:v>3401 Kongsvinger</c:v>
                </c:pt>
                <c:pt idx="29">
                  <c:v>3019 Vestby</c:v>
                </c:pt>
                <c:pt idx="30">
                  <c:v>5059 Orkland</c:v>
                </c:pt>
                <c:pt idx="31">
                  <c:v>3027 Rælingen</c:v>
                </c:pt>
                <c:pt idx="32">
                  <c:v>4614 Stord</c:v>
                </c:pt>
                <c:pt idx="33">
                  <c:v>1121 Time</c:v>
                </c:pt>
                <c:pt idx="34">
                  <c:v>1119 Hå</c:v>
                </c:pt>
                <c:pt idx="35">
                  <c:v>3048 Øvre Eiker</c:v>
                </c:pt>
                <c:pt idx="36">
                  <c:v>3023 Nesodden</c:v>
                </c:pt>
                <c:pt idx="37">
                  <c:v>1120 Klepp</c:v>
                </c:pt>
              </c:strCache>
            </c:strRef>
          </c:cat>
          <c:val>
            <c:numRef>
              <c:f>'K-gr 7'!$R$4:$R$41</c:f>
              <c:numCache>
                <c:formatCode>#,##0</c:formatCode>
                <c:ptCount val="38"/>
                <c:pt idx="0">
                  <c:v>9948</c:v>
                </c:pt>
                <c:pt idx="1">
                  <c:v>10416</c:v>
                </c:pt>
                <c:pt idx="2">
                  <c:v>10461</c:v>
                </c:pt>
                <c:pt idx="3">
                  <c:v>10464</c:v>
                </c:pt>
                <c:pt idx="4">
                  <c:v>10781</c:v>
                </c:pt>
                <c:pt idx="5">
                  <c:v>10830</c:v>
                </c:pt>
                <c:pt idx="6">
                  <c:v>11065</c:v>
                </c:pt>
                <c:pt idx="7">
                  <c:v>11180</c:v>
                </c:pt>
                <c:pt idx="8">
                  <c:v>11315</c:v>
                </c:pt>
                <c:pt idx="9">
                  <c:v>12064</c:v>
                </c:pt>
                <c:pt idx="10">
                  <c:v>12994</c:v>
                </c:pt>
                <c:pt idx="11">
                  <c:v>13070</c:v>
                </c:pt>
                <c:pt idx="12">
                  <c:v>13317</c:v>
                </c:pt>
                <c:pt idx="13">
                  <c:v>13459</c:v>
                </c:pt>
                <c:pt idx="14">
                  <c:v>13611</c:v>
                </c:pt>
                <c:pt idx="15">
                  <c:v>14014</c:v>
                </c:pt>
                <c:pt idx="16">
                  <c:v>14166</c:v>
                </c:pt>
                <c:pt idx="17">
                  <c:v>14334</c:v>
                </c:pt>
                <c:pt idx="18">
                  <c:v>14637</c:v>
                </c:pt>
                <c:pt idx="19">
                  <c:v>14787</c:v>
                </c:pt>
                <c:pt idx="20">
                  <c:v>14871</c:v>
                </c:pt>
                <c:pt idx="21">
                  <c:v>14935</c:v>
                </c:pt>
                <c:pt idx="22">
                  <c:v>14986</c:v>
                </c:pt>
                <c:pt idx="23">
                  <c:v>15787</c:v>
                </c:pt>
                <c:pt idx="24">
                  <c:v>15953</c:v>
                </c:pt>
                <c:pt idx="25">
                  <c:v>16949</c:v>
                </c:pt>
                <c:pt idx="26">
                  <c:v>17160</c:v>
                </c:pt>
                <c:pt idx="27">
                  <c:v>17591</c:v>
                </c:pt>
                <c:pt idx="28">
                  <c:v>17851</c:v>
                </c:pt>
                <c:pt idx="29">
                  <c:v>18290</c:v>
                </c:pt>
                <c:pt idx="30">
                  <c:v>18300</c:v>
                </c:pt>
                <c:pt idx="31">
                  <c:v>18730</c:v>
                </c:pt>
                <c:pt idx="32">
                  <c:v>18861</c:v>
                </c:pt>
                <c:pt idx="33">
                  <c:v>19106</c:v>
                </c:pt>
                <c:pt idx="34">
                  <c:v>19120</c:v>
                </c:pt>
                <c:pt idx="35">
                  <c:v>19709</c:v>
                </c:pt>
                <c:pt idx="36">
                  <c:v>19805</c:v>
                </c:pt>
                <c:pt idx="37">
                  <c:v>19848</c:v>
                </c:pt>
              </c:numCache>
            </c:numRef>
          </c:val>
          <c:extLst>
            <c:ext xmlns:c16="http://schemas.microsoft.com/office/drawing/2014/chart" uri="{C3380CC4-5D6E-409C-BE32-E72D297353CC}">
              <c16:uniqueId val="{00000000-45DF-4F89-A8BE-3F78AF9D4FF6}"/>
            </c:ext>
          </c:extLst>
        </c:ser>
        <c:dLbls>
          <c:showLegendKey val="0"/>
          <c:showVal val="0"/>
          <c:showCatName val="0"/>
          <c:showSerName val="0"/>
          <c:showPercent val="0"/>
          <c:showBubbleSize val="0"/>
        </c:dLbls>
        <c:gapWidth val="219"/>
        <c:overlap val="-27"/>
        <c:axId val="807675104"/>
        <c:axId val="807668544"/>
      </c:barChart>
      <c:catAx>
        <c:axId val="80767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nb-NO"/>
          </a:p>
        </c:txPr>
        <c:crossAx val="807668544"/>
        <c:crosses val="autoZero"/>
        <c:auto val="1"/>
        <c:lblAlgn val="ctr"/>
        <c:lblOffset val="100"/>
        <c:noMultiLvlLbl val="0"/>
      </c:catAx>
      <c:valAx>
        <c:axId val="8076685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807675104"/>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nb-N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053829208848892E-2"/>
          <c:y val="2.9382300749827062E-2"/>
          <c:w val="0.88737474221972257"/>
          <c:h val="0.82817137978821609"/>
        </c:manualLayout>
      </c:layout>
      <c:lineChart>
        <c:grouping val="standard"/>
        <c:varyColors val="0"/>
        <c:ser>
          <c:idx val="0"/>
          <c:order val="0"/>
          <c:tx>
            <c:strRef>
              <c:f>Oppsummering!$A$3</c:f>
              <c:strCache>
                <c:ptCount val="1"/>
                <c:pt idx="0">
                  <c:v>MMMM</c:v>
                </c:pt>
              </c:strCache>
            </c:strRef>
          </c:tx>
          <c:spPr>
            <a:ln w="28575" cap="rnd">
              <a:solidFill>
                <a:schemeClr val="accent1"/>
              </a:solidFill>
              <a:round/>
            </a:ln>
            <a:effectLst/>
          </c:spPr>
          <c:marker>
            <c:symbol val="none"/>
          </c:marker>
          <c:dLbls>
            <c:dLbl>
              <c:idx val="4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1E0-4E38-B9FB-DFEF614F2478}"/>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Oppsummering!$B$2:$AP$2</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Oppsummering!$B$3:$AP$3</c:f>
              <c:numCache>
                <c:formatCode>#,##0</c:formatCode>
                <c:ptCount val="41"/>
                <c:pt idx="0">
                  <c:v>12877</c:v>
                </c:pt>
                <c:pt idx="1">
                  <c:v>13011</c:v>
                </c:pt>
                <c:pt idx="2">
                  <c:v>13038</c:v>
                </c:pt>
                <c:pt idx="3">
                  <c:v>13085</c:v>
                </c:pt>
                <c:pt idx="4">
                  <c:v>13095</c:v>
                </c:pt>
                <c:pt idx="5">
                  <c:v>13010</c:v>
                </c:pt>
                <c:pt idx="6">
                  <c:v>13066</c:v>
                </c:pt>
                <c:pt idx="7">
                  <c:v>13110</c:v>
                </c:pt>
                <c:pt idx="8">
                  <c:v>13189</c:v>
                </c:pt>
                <c:pt idx="9">
                  <c:v>13217</c:v>
                </c:pt>
                <c:pt idx="10">
                  <c:v>13363</c:v>
                </c:pt>
                <c:pt idx="11">
                  <c:v>13434</c:v>
                </c:pt>
                <c:pt idx="12">
                  <c:v>13493</c:v>
                </c:pt>
                <c:pt idx="13">
                  <c:v>13550</c:v>
                </c:pt>
                <c:pt idx="14">
                  <c:v>13607</c:v>
                </c:pt>
                <c:pt idx="15">
                  <c:v>13685</c:v>
                </c:pt>
                <c:pt idx="16">
                  <c:v>13695</c:v>
                </c:pt>
                <c:pt idx="17">
                  <c:v>13707</c:v>
                </c:pt>
                <c:pt idx="18">
                  <c:v>13770</c:v>
                </c:pt>
                <c:pt idx="19">
                  <c:v>13642</c:v>
                </c:pt>
                <c:pt idx="20">
                  <c:v>13630</c:v>
                </c:pt>
                <c:pt idx="21">
                  <c:v>13611</c:v>
                </c:pt>
                <c:pt idx="22">
                  <c:v>13551</c:v>
                </c:pt>
                <c:pt idx="23">
                  <c:v>13534</c:v>
                </c:pt>
                <c:pt idx="24">
                  <c:v>13526</c:v>
                </c:pt>
                <c:pt idx="25">
                  <c:v>13526</c:v>
                </c:pt>
                <c:pt idx="26">
                  <c:v>13536</c:v>
                </c:pt>
                <c:pt idx="27">
                  <c:v>13548</c:v>
                </c:pt>
                <c:pt idx="28">
                  <c:v>13561</c:v>
                </c:pt>
                <c:pt idx="29">
                  <c:v>13577</c:v>
                </c:pt>
                <c:pt idx="30">
                  <c:v>13595</c:v>
                </c:pt>
                <c:pt idx="31">
                  <c:v>13614</c:v>
                </c:pt>
                <c:pt idx="32">
                  <c:v>13633</c:v>
                </c:pt>
                <c:pt idx="33">
                  <c:v>13654</c:v>
                </c:pt>
                <c:pt idx="34">
                  <c:v>13676</c:v>
                </c:pt>
                <c:pt idx="35">
                  <c:v>13699</c:v>
                </c:pt>
                <c:pt idx="36">
                  <c:v>13724</c:v>
                </c:pt>
                <c:pt idx="37">
                  <c:v>13750</c:v>
                </c:pt>
                <c:pt idx="38">
                  <c:v>13777</c:v>
                </c:pt>
                <c:pt idx="39">
                  <c:v>13803</c:v>
                </c:pt>
                <c:pt idx="40">
                  <c:v>13828</c:v>
                </c:pt>
              </c:numCache>
            </c:numRef>
          </c:val>
          <c:smooth val="0"/>
          <c:extLst>
            <c:ext xmlns:c16="http://schemas.microsoft.com/office/drawing/2014/chart" uri="{C3380CC4-5D6E-409C-BE32-E72D297353CC}">
              <c16:uniqueId val="{00000000-51E0-4E38-B9FB-DFEF614F2478}"/>
            </c:ext>
          </c:extLst>
        </c:ser>
        <c:ser>
          <c:idx val="1"/>
          <c:order val="1"/>
          <c:tx>
            <c:strRef>
              <c:f>Oppsummering!$A$4</c:f>
              <c:strCache>
                <c:ptCount val="1"/>
                <c:pt idx="0">
                  <c:v>L</c:v>
                </c:pt>
              </c:strCache>
            </c:strRef>
          </c:tx>
          <c:spPr>
            <a:ln w="28575" cap="rnd">
              <a:solidFill>
                <a:schemeClr val="accent2"/>
              </a:solidFill>
              <a:round/>
            </a:ln>
            <a:effectLst/>
          </c:spPr>
          <c:marker>
            <c:symbol val="none"/>
          </c:marker>
          <c:dLbls>
            <c:dLbl>
              <c:idx val="4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1E0-4E38-B9FB-DFEF614F2478}"/>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Oppsummering!$B$2:$AP$2</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Oppsummering!$B$4:$AP$4</c:f>
              <c:numCache>
                <c:formatCode>General</c:formatCode>
                <c:ptCount val="41"/>
                <c:pt idx="21" formatCode="#,##0">
                  <c:v>13611</c:v>
                </c:pt>
                <c:pt idx="22" formatCode="#,##0">
                  <c:v>13490</c:v>
                </c:pt>
                <c:pt idx="23" formatCode="#,##0">
                  <c:v>13430</c:v>
                </c:pt>
                <c:pt idx="24" formatCode="#,##0">
                  <c:v>13364</c:v>
                </c:pt>
                <c:pt idx="25" formatCode="#,##0">
                  <c:v>13305</c:v>
                </c:pt>
                <c:pt idx="26" formatCode="#,##0">
                  <c:v>13248</c:v>
                </c:pt>
                <c:pt idx="27" formatCode="#,##0">
                  <c:v>13174</c:v>
                </c:pt>
                <c:pt idx="28" formatCode="#,##0">
                  <c:v>13117</c:v>
                </c:pt>
                <c:pt idx="29" formatCode="#,##0">
                  <c:v>13050</c:v>
                </c:pt>
                <c:pt idx="30" formatCode="#,##0">
                  <c:v>12968</c:v>
                </c:pt>
                <c:pt idx="31" formatCode="#,##0">
                  <c:v>12902</c:v>
                </c:pt>
                <c:pt idx="32" formatCode="#,##0">
                  <c:v>12829</c:v>
                </c:pt>
                <c:pt idx="33" formatCode="#,##0">
                  <c:v>12753</c:v>
                </c:pt>
                <c:pt idx="34" formatCode="#,##0">
                  <c:v>12674</c:v>
                </c:pt>
                <c:pt idx="35" formatCode="#,##0">
                  <c:v>12600</c:v>
                </c:pt>
                <c:pt idx="36" formatCode="#,##0">
                  <c:v>12511</c:v>
                </c:pt>
                <c:pt idx="37" formatCode="#,##0">
                  <c:v>12427</c:v>
                </c:pt>
                <c:pt idx="38" formatCode="#,##0">
                  <c:v>12332</c:v>
                </c:pt>
                <c:pt idx="39" formatCode="#,##0">
                  <c:v>12242</c:v>
                </c:pt>
                <c:pt idx="40" formatCode="#,##0">
                  <c:v>12145</c:v>
                </c:pt>
              </c:numCache>
            </c:numRef>
          </c:val>
          <c:smooth val="0"/>
          <c:extLst>
            <c:ext xmlns:c16="http://schemas.microsoft.com/office/drawing/2014/chart" uri="{C3380CC4-5D6E-409C-BE32-E72D297353CC}">
              <c16:uniqueId val="{00000001-51E0-4E38-B9FB-DFEF614F2478}"/>
            </c:ext>
          </c:extLst>
        </c:ser>
        <c:ser>
          <c:idx val="2"/>
          <c:order val="2"/>
          <c:tx>
            <c:strRef>
              <c:f>Oppsummering!$A$5</c:f>
              <c:strCache>
                <c:ptCount val="1"/>
                <c:pt idx="0">
                  <c:v>M</c:v>
                </c:pt>
              </c:strCache>
            </c:strRef>
          </c:tx>
          <c:spPr>
            <a:ln w="28575" cap="rnd">
              <a:solidFill>
                <a:schemeClr val="accent3"/>
              </a:solidFill>
              <a:round/>
            </a:ln>
            <a:effectLst/>
          </c:spPr>
          <c:marker>
            <c:symbol val="none"/>
          </c:marker>
          <c:dLbls>
            <c:dLbl>
              <c:idx val="4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51E0-4E38-B9FB-DFEF614F2478}"/>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Oppsummering!$B$2:$AP$2</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Oppsummering!$B$5:$AP$5</c:f>
              <c:numCache>
                <c:formatCode>General</c:formatCode>
                <c:ptCount val="41"/>
                <c:pt idx="21" formatCode="#,##0">
                  <c:v>13611</c:v>
                </c:pt>
                <c:pt idx="22" formatCode="#,##0">
                  <c:v>13565</c:v>
                </c:pt>
                <c:pt idx="23" formatCode="#,##0">
                  <c:v>13535</c:v>
                </c:pt>
                <c:pt idx="24" formatCode="#,##0">
                  <c:v>13522</c:v>
                </c:pt>
                <c:pt idx="25" formatCode="#,##0">
                  <c:v>13498</c:v>
                </c:pt>
                <c:pt idx="26" formatCode="#,##0">
                  <c:v>13493</c:v>
                </c:pt>
                <c:pt idx="27" formatCode="#,##0">
                  <c:v>13471</c:v>
                </c:pt>
                <c:pt idx="28" formatCode="#,##0">
                  <c:v>13455</c:v>
                </c:pt>
                <c:pt idx="29" formatCode="#,##0">
                  <c:v>13438</c:v>
                </c:pt>
                <c:pt idx="30" formatCode="#,##0">
                  <c:v>13409</c:v>
                </c:pt>
                <c:pt idx="31" formatCode="#,##0">
                  <c:v>13395</c:v>
                </c:pt>
                <c:pt idx="32" formatCode="#,##0">
                  <c:v>13370</c:v>
                </c:pt>
                <c:pt idx="33" formatCode="#,##0">
                  <c:v>13342</c:v>
                </c:pt>
                <c:pt idx="34" formatCode="#,##0">
                  <c:v>13305</c:v>
                </c:pt>
                <c:pt idx="35" formatCode="#,##0">
                  <c:v>13283</c:v>
                </c:pt>
                <c:pt idx="36" formatCode="#,##0">
                  <c:v>13248</c:v>
                </c:pt>
                <c:pt idx="37" formatCode="#,##0">
                  <c:v>13218</c:v>
                </c:pt>
                <c:pt idx="38" formatCode="#,##0">
                  <c:v>13176</c:v>
                </c:pt>
                <c:pt idx="39" formatCode="#,##0">
                  <c:v>13129</c:v>
                </c:pt>
                <c:pt idx="40" formatCode="#,##0">
                  <c:v>13082</c:v>
                </c:pt>
              </c:numCache>
            </c:numRef>
          </c:val>
          <c:smooth val="0"/>
          <c:extLst>
            <c:ext xmlns:c16="http://schemas.microsoft.com/office/drawing/2014/chart" uri="{C3380CC4-5D6E-409C-BE32-E72D297353CC}">
              <c16:uniqueId val="{00000002-51E0-4E38-B9FB-DFEF614F2478}"/>
            </c:ext>
          </c:extLst>
        </c:ser>
        <c:ser>
          <c:idx val="3"/>
          <c:order val="3"/>
          <c:tx>
            <c:strRef>
              <c:f>Oppsummering!$A$6</c:f>
              <c:strCache>
                <c:ptCount val="1"/>
                <c:pt idx="0">
                  <c:v>H</c:v>
                </c:pt>
              </c:strCache>
            </c:strRef>
          </c:tx>
          <c:spPr>
            <a:ln w="28575" cap="rnd">
              <a:solidFill>
                <a:schemeClr val="accent4"/>
              </a:solidFill>
              <a:round/>
            </a:ln>
            <a:effectLst/>
          </c:spPr>
          <c:marker>
            <c:symbol val="none"/>
          </c:marker>
          <c:dLbls>
            <c:dLbl>
              <c:idx val="21"/>
              <c:layout>
                <c:manualLayout>
                  <c:x val="-2.5297619047619048E-2"/>
                  <c:y val="-4.540901024973272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51E0-4E38-B9FB-DFEF614F2478}"/>
                </c:ext>
              </c:extLst>
            </c:dLbl>
            <c:dLbl>
              <c:idx val="40"/>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1E0-4E38-B9FB-DFEF614F2478}"/>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Oppsummering!$B$2:$AP$2</c:f>
              <c:numCache>
                <c:formatCode>General</c:formatCode>
                <c:ptCount val="4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numCache>
            </c:numRef>
          </c:cat>
          <c:val>
            <c:numRef>
              <c:f>Oppsummering!$B$6:$AP$6</c:f>
              <c:numCache>
                <c:formatCode>General</c:formatCode>
                <c:ptCount val="41"/>
                <c:pt idx="21" formatCode="#,##0">
                  <c:v>13611</c:v>
                </c:pt>
                <c:pt idx="22" formatCode="#,##0">
                  <c:v>13654</c:v>
                </c:pt>
                <c:pt idx="23" formatCode="#,##0">
                  <c:v>13701</c:v>
                </c:pt>
                <c:pt idx="24" formatCode="#,##0">
                  <c:v>13733</c:v>
                </c:pt>
                <c:pt idx="25" formatCode="#,##0">
                  <c:v>13788</c:v>
                </c:pt>
                <c:pt idx="26" formatCode="#,##0">
                  <c:v>13832</c:v>
                </c:pt>
                <c:pt idx="27" formatCode="#,##0">
                  <c:v>13872</c:v>
                </c:pt>
                <c:pt idx="28" formatCode="#,##0">
                  <c:v>13925</c:v>
                </c:pt>
                <c:pt idx="29" formatCode="#,##0">
                  <c:v>13974</c:v>
                </c:pt>
                <c:pt idx="30" formatCode="#,##0">
                  <c:v>14017</c:v>
                </c:pt>
                <c:pt idx="31" formatCode="#,##0">
                  <c:v>14069</c:v>
                </c:pt>
                <c:pt idx="32" formatCode="#,##0">
                  <c:v>14123</c:v>
                </c:pt>
                <c:pt idx="33" formatCode="#,##0">
                  <c:v>14165</c:v>
                </c:pt>
                <c:pt idx="34" formatCode="#,##0">
                  <c:v>14215</c:v>
                </c:pt>
                <c:pt idx="35" formatCode="#,##0">
                  <c:v>14264</c:v>
                </c:pt>
                <c:pt idx="36" formatCode="#,##0">
                  <c:v>14297</c:v>
                </c:pt>
                <c:pt idx="37" formatCode="#,##0">
                  <c:v>14349</c:v>
                </c:pt>
                <c:pt idx="38" formatCode="#,##0">
                  <c:v>14390</c:v>
                </c:pt>
                <c:pt idx="39" formatCode="#,##0">
                  <c:v>14430</c:v>
                </c:pt>
                <c:pt idx="40" formatCode="#,##0">
                  <c:v>14464</c:v>
                </c:pt>
              </c:numCache>
            </c:numRef>
          </c:val>
          <c:smooth val="0"/>
          <c:extLst>
            <c:ext xmlns:c16="http://schemas.microsoft.com/office/drawing/2014/chart" uri="{C3380CC4-5D6E-409C-BE32-E72D297353CC}">
              <c16:uniqueId val="{00000003-51E0-4E38-B9FB-DFEF614F2478}"/>
            </c:ext>
          </c:extLst>
        </c:ser>
        <c:dLbls>
          <c:showLegendKey val="0"/>
          <c:showVal val="0"/>
          <c:showCatName val="0"/>
          <c:showSerName val="0"/>
          <c:showPercent val="0"/>
          <c:showBubbleSize val="0"/>
        </c:dLbls>
        <c:smooth val="0"/>
        <c:axId val="761311136"/>
        <c:axId val="761311792"/>
      </c:lineChart>
      <c:catAx>
        <c:axId val="76131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761311792"/>
        <c:crosses val="autoZero"/>
        <c:auto val="1"/>
        <c:lblAlgn val="ctr"/>
        <c:lblOffset val="100"/>
        <c:noMultiLvlLbl val="0"/>
      </c:catAx>
      <c:valAx>
        <c:axId val="761311792"/>
        <c:scaling>
          <c:orientation val="minMax"/>
          <c:min val="12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7613111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050"/>
      </a:pPr>
      <a:endParaRPr lang="nb-N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Oppsummeringxxxxx!$A$94</c:f>
              <c:strCache>
                <c:ptCount val="1"/>
                <c:pt idx="0">
                  <c:v>Barnehage</c:v>
                </c:pt>
              </c:strCache>
            </c:strRef>
          </c:tx>
          <c:spPr>
            <a:solidFill>
              <a:schemeClr val="accent1"/>
            </a:solidFill>
            <a:ln>
              <a:noFill/>
            </a:ln>
            <a:effectLst/>
          </c:spPr>
          <c:cat>
            <c:numRef>
              <c:f>Oppsummeringxxxxx!$B$93:$U$93</c:f>
              <c:numCache>
                <c:formatCode>0</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Oppsummeringxxxxx!$B$94:$U$94</c:f>
              <c:numCache>
                <c:formatCode>0.0</c:formatCode>
                <c:ptCount val="20"/>
                <c:pt idx="0">
                  <c:v>112.49001618724739</c:v>
                </c:pt>
                <c:pt idx="1">
                  <c:v>107.68116486801568</c:v>
                </c:pt>
                <c:pt idx="2">
                  <c:v>101.1172198377342</c:v>
                </c:pt>
                <c:pt idx="3">
                  <c:v>99.080011076895204</c:v>
                </c:pt>
                <c:pt idx="4">
                  <c:v>103.36704265245336</c:v>
                </c:pt>
                <c:pt idx="5">
                  <c:v>101.78981249732925</c:v>
                </c:pt>
                <c:pt idx="6">
                  <c:v>101.39933488752344</c:v>
                </c:pt>
                <c:pt idx="7">
                  <c:v>102.58608743284169</c:v>
                </c:pt>
                <c:pt idx="8">
                  <c:v>103.62206706223846</c:v>
                </c:pt>
                <c:pt idx="9">
                  <c:v>105.08327479939558</c:v>
                </c:pt>
                <c:pt idx="10">
                  <c:v>106.90786950635439</c:v>
                </c:pt>
                <c:pt idx="11">
                  <c:v>108.15646318963132</c:v>
                </c:pt>
                <c:pt idx="12">
                  <c:v>108.85614648923057</c:v>
                </c:pt>
                <c:pt idx="13">
                  <c:v>110.52996828026785</c:v>
                </c:pt>
                <c:pt idx="14">
                  <c:v>110.80442347210672</c:v>
                </c:pt>
                <c:pt idx="15">
                  <c:v>112.47824526314402</c:v>
                </c:pt>
                <c:pt idx="16">
                  <c:v>112.96531450886307</c:v>
                </c:pt>
                <c:pt idx="17">
                  <c:v>114.17915769418549</c:v>
                </c:pt>
                <c:pt idx="18">
                  <c:v>114.75515871786733</c:v>
                </c:pt>
                <c:pt idx="19">
                  <c:v>115.3311597415492</c:v>
                </c:pt>
              </c:numCache>
            </c:numRef>
          </c:val>
          <c:extLst>
            <c:ext xmlns:c16="http://schemas.microsoft.com/office/drawing/2014/chart" uri="{C3380CC4-5D6E-409C-BE32-E72D297353CC}">
              <c16:uniqueId val="{00000000-FD6D-418E-B31A-2EFB7BCEBC82}"/>
            </c:ext>
          </c:extLst>
        </c:ser>
        <c:ser>
          <c:idx val="1"/>
          <c:order val="1"/>
          <c:tx>
            <c:strRef>
              <c:f>Oppsummeringxxxxx!$A$95</c:f>
              <c:strCache>
                <c:ptCount val="1"/>
                <c:pt idx="0">
                  <c:v>Grunnskole</c:v>
                </c:pt>
              </c:strCache>
            </c:strRef>
          </c:tx>
          <c:spPr>
            <a:solidFill>
              <a:schemeClr val="accent2"/>
            </a:solidFill>
            <a:ln>
              <a:noFill/>
            </a:ln>
            <a:effectLst/>
          </c:spPr>
          <c:cat>
            <c:numRef>
              <c:f>Oppsummeringxxxxx!$B$93:$U$93</c:f>
              <c:numCache>
                <c:formatCode>0</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Oppsummeringxxxxx!$B$95:$U$95</c:f>
              <c:numCache>
                <c:formatCode>0.0</c:formatCode>
                <c:ptCount val="20"/>
                <c:pt idx="0">
                  <c:v>232.56459966456029</c:v>
                </c:pt>
                <c:pt idx="1">
                  <c:v>230.77334472491026</c:v>
                </c:pt>
                <c:pt idx="2">
                  <c:v>226.44447862075606</c:v>
                </c:pt>
                <c:pt idx="3">
                  <c:v>223.30978247636853</c:v>
                </c:pt>
                <c:pt idx="4">
                  <c:v>211.96516785858515</c:v>
                </c:pt>
                <c:pt idx="5">
                  <c:v>208.23338673431422</c:v>
                </c:pt>
                <c:pt idx="6">
                  <c:v>201.06836697571418</c:v>
                </c:pt>
                <c:pt idx="7">
                  <c:v>198.23221332126832</c:v>
                </c:pt>
                <c:pt idx="8">
                  <c:v>193.45553348220159</c:v>
                </c:pt>
                <c:pt idx="9">
                  <c:v>188.67885364313494</c:v>
                </c:pt>
                <c:pt idx="10">
                  <c:v>184.34998753898074</c:v>
                </c:pt>
                <c:pt idx="11">
                  <c:v>181.51383388453485</c:v>
                </c:pt>
                <c:pt idx="12">
                  <c:v>177.78205276026398</c:v>
                </c:pt>
                <c:pt idx="13">
                  <c:v>177.93132400523481</c:v>
                </c:pt>
                <c:pt idx="14">
                  <c:v>181.36456263956401</c:v>
                </c:pt>
                <c:pt idx="15">
                  <c:v>181.21529139459315</c:v>
                </c:pt>
                <c:pt idx="16">
                  <c:v>182.40946135435988</c:v>
                </c:pt>
                <c:pt idx="17">
                  <c:v>183.75290255909738</c:v>
                </c:pt>
                <c:pt idx="18">
                  <c:v>185.99197123365988</c:v>
                </c:pt>
                <c:pt idx="19">
                  <c:v>187.78322617330991</c:v>
                </c:pt>
              </c:numCache>
            </c:numRef>
          </c:val>
          <c:extLst>
            <c:ext xmlns:c16="http://schemas.microsoft.com/office/drawing/2014/chart" uri="{C3380CC4-5D6E-409C-BE32-E72D297353CC}">
              <c16:uniqueId val="{00000001-FD6D-418E-B31A-2EFB7BCEBC82}"/>
            </c:ext>
          </c:extLst>
        </c:ser>
        <c:ser>
          <c:idx val="2"/>
          <c:order val="2"/>
          <c:tx>
            <c:strRef>
              <c:f>Oppsummeringxxxxx!$A$96</c:f>
              <c:strCache>
                <c:ptCount val="1"/>
                <c:pt idx="0">
                  <c:v>Pleie og omsorg</c:v>
                </c:pt>
              </c:strCache>
            </c:strRef>
          </c:tx>
          <c:spPr>
            <a:solidFill>
              <a:schemeClr val="accent3"/>
            </a:solidFill>
            <a:ln>
              <a:noFill/>
            </a:ln>
            <a:effectLst/>
          </c:spPr>
          <c:cat>
            <c:numRef>
              <c:f>Oppsummeringxxxxx!$B$93:$U$93</c:f>
              <c:numCache>
                <c:formatCode>0</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Oppsummeringxxxxx!$B$96:$U$96</c:f>
              <c:numCache>
                <c:formatCode>0.0</c:formatCode>
                <c:ptCount val="20"/>
                <c:pt idx="0">
                  <c:v>385.84293198287048</c:v>
                </c:pt>
                <c:pt idx="1">
                  <c:v>390.45155397441357</c:v>
                </c:pt>
                <c:pt idx="2">
                  <c:v>398.84965221340201</c:v>
                </c:pt>
                <c:pt idx="3">
                  <c:v>406.58796189807242</c:v>
                </c:pt>
                <c:pt idx="4">
                  <c:v>419.09075198615909</c:v>
                </c:pt>
                <c:pt idx="5">
                  <c:v>432.23957248196689</c:v>
                </c:pt>
                <c:pt idx="6">
                  <c:v>442.72852881720195</c:v>
                </c:pt>
                <c:pt idx="7">
                  <c:v>454.49422456662603</c:v>
                </c:pt>
                <c:pt idx="8">
                  <c:v>466.96996846724664</c:v>
                </c:pt>
                <c:pt idx="9">
                  <c:v>477.18829203780405</c:v>
                </c:pt>
                <c:pt idx="10">
                  <c:v>489.78733259418129</c:v>
                </c:pt>
                <c:pt idx="11">
                  <c:v>498.01343292008687</c:v>
                </c:pt>
                <c:pt idx="12">
                  <c:v>509.36121809984178</c:v>
                </c:pt>
                <c:pt idx="13">
                  <c:v>519.15820000639383</c:v>
                </c:pt>
                <c:pt idx="14">
                  <c:v>531.99236764987336</c:v>
                </c:pt>
                <c:pt idx="15">
                  <c:v>545.47322358261533</c:v>
                </c:pt>
                <c:pt idx="16">
                  <c:v>557.84289579726465</c:v>
                </c:pt>
                <c:pt idx="17">
                  <c:v>568.93657521988825</c:v>
                </c:pt>
                <c:pt idx="18">
                  <c:v>579.17989566678193</c:v>
                </c:pt>
                <c:pt idx="19">
                  <c:v>589.0298506292612</c:v>
                </c:pt>
              </c:numCache>
            </c:numRef>
          </c:val>
          <c:extLst>
            <c:ext xmlns:c16="http://schemas.microsoft.com/office/drawing/2014/chart" uri="{C3380CC4-5D6E-409C-BE32-E72D297353CC}">
              <c16:uniqueId val="{00000002-FD6D-418E-B31A-2EFB7BCEBC82}"/>
            </c:ext>
          </c:extLst>
        </c:ser>
        <c:ser>
          <c:idx val="3"/>
          <c:order val="3"/>
          <c:tx>
            <c:strRef>
              <c:f>Oppsummeringxxxxx!$A$97</c:f>
              <c:strCache>
                <c:ptCount val="1"/>
                <c:pt idx="0">
                  <c:v>Andre</c:v>
                </c:pt>
              </c:strCache>
            </c:strRef>
          </c:tx>
          <c:spPr>
            <a:solidFill>
              <a:schemeClr val="accent4"/>
            </a:solidFill>
            <a:ln>
              <a:noFill/>
            </a:ln>
            <a:effectLst/>
          </c:spPr>
          <c:cat>
            <c:numRef>
              <c:f>Oppsummeringxxxxx!$B$93:$U$93</c:f>
              <c:numCache>
                <c:formatCode>0</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Oppsummeringxxxxx!$B$97:$U$97</c:f>
              <c:numCache>
                <c:formatCode>0.0</c:formatCode>
                <c:ptCount val="20"/>
                <c:pt idx="0">
                  <c:v>155.56438813496274</c:v>
                </c:pt>
                <c:pt idx="1">
                  <c:v>154.2550942932082</c:v>
                </c:pt>
                <c:pt idx="2">
                  <c:v>153.47437739875693</c:v>
                </c:pt>
                <c:pt idx="3">
                  <c:v>152.89790874346014</c:v>
                </c:pt>
                <c:pt idx="4">
                  <c:v>152.35265116849988</c:v>
                </c:pt>
                <c:pt idx="5">
                  <c:v>152.04330701565826</c:v>
                </c:pt>
                <c:pt idx="6">
                  <c:v>151.66860452110717</c:v>
                </c:pt>
                <c:pt idx="7">
                  <c:v>151.66419146246324</c:v>
                </c:pt>
                <c:pt idx="8">
                  <c:v>151.5394246583802</c:v>
                </c:pt>
                <c:pt idx="9">
                  <c:v>151.45332491271728</c:v>
                </c:pt>
                <c:pt idx="10">
                  <c:v>151.44160070954865</c:v>
                </c:pt>
                <c:pt idx="11">
                  <c:v>151.36133844013239</c:v>
                </c:pt>
                <c:pt idx="12">
                  <c:v>151.30926502797186</c:v>
                </c:pt>
                <c:pt idx="13">
                  <c:v>151.44920590917673</c:v>
                </c:pt>
                <c:pt idx="14">
                  <c:v>151.71199043332086</c:v>
                </c:pt>
                <c:pt idx="15">
                  <c:v>151.95222603056877</c:v>
                </c:pt>
                <c:pt idx="16">
                  <c:v>152.16462390766711</c:v>
                </c:pt>
                <c:pt idx="17">
                  <c:v>152.36027602681929</c:v>
                </c:pt>
                <c:pt idx="18">
                  <c:v>152.65113801700099</c:v>
                </c:pt>
                <c:pt idx="19">
                  <c:v>152.92936939043702</c:v>
                </c:pt>
              </c:numCache>
            </c:numRef>
          </c:val>
          <c:extLst>
            <c:ext xmlns:c16="http://schemas.microsoft.com/office/drawing/2014/chart" uri="{C3380CC4-5D6E-409C-BE32-E72D297353CC}">
              <c16:uniqueId val="{00000003-FD6D-418E-B31A-2EFB7BCEBC82}"/>
            </c:ext>
          </c:extLst>
        </c:ser>
        <c:dLbls>
          <c:showLegendKey val="0"/>
          <c:showVal val="0"/>
          <c:showCatName val="0"/>
          <c:showSerName val="0"/>
          <c:showPercent val="0"/>
          <c:showBubbleSize val="0"/>
        </c:dLbls>
        <c:axId val="737463560"/>
        <c:axId val="737465528"/>
      </c:areaChart>
      <c:catAx>
        <c:axId val="737463560"/>
        <c:scaling>
          <c:orientation val="minMax"/>
        </c:scaling>
        <c:delete val="0"/>
        <c:axPos val="b"/>
        <c:numFmt formatCode="0"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37465528"/>
        <c:crosses val="autoZero"/>
        <c:auto val="1"/>
        <c:lblAlgn val="ctr"/>
        <c:lblOffset val="100"/>
        <c:noMultiLvlLbl val="0"/>
      </c:catAx>
      <c:valAx>
        <c:axId val="737465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37463560"/>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zero"/>
    <c:showDLblsOverMax val="0"/>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714257415936222E-2"/>
          <c:y val="3.0866359269839369E-2"/>
          <c:w val="0.85368196899915816"/>
          <c:h val="0.77634947523875031"/>
        </c:manualLayout>
      </c:layout>
      <c:lineChart>
        <c:grouping val="standard"/>
        <c:varyColors val="0"/>
        <c:ser>
          <c:idx val="0"/>
          <c:order val="0"/>
          <c:tx>
            <c:strRef>
              <c:f>Oppsummeringxxxxx!$A$102</c:f>
              <c:strCache>
                <c:ptCount val="1"/>
                <c:pt idx="0">
                  <c:v>Barnehage</c:v>
                </c:pt>
              </c:strCache>
            </c:strRef>
          </c:tx>
          <c:spPr>
            <a:ln w="28575" cap="rnd">
              <a:solidFill>
                <a:schemeClr val="accent1"/>
              </a:solidFill>
              <a:round/>
            </a:ln>
            <a:effectLst/>
          </c:spPr>
          <c:marker>
            <c:symbol val="none"/>
          </c:marker>
          <c:cat>
            <c:numRef>
              <c:f>Oppsummeringxxxxx!$B$101:$U$101</c:f>
              <c:numCache>
                <c:formatCode>General</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Oppsummeringxxxxx!$B$102:$U$102</c:f>
              <c:numCache>
                <c:formatCode>0</c:formatCode>
                <c:ptCount val="20"/>
                <c:pt idx="0">
                  <c:v>100</c:v>
                </c:pt>
                <c:pt idx="1">
                  <c:v>95.725086116774108</c:v>
                </c:pt>
                <c:pt idx="2">
                  <c:v>89.889950472953615</c:v>
                </c:pt>
                <c:pt idx="3">
                  <c:v>88.078937522748419</c:v>
                </c:pt>
                <c:pt idx="4">
                  <c:v>91.889970466705051</c:v>
                </c:pt>
                <c:pt idx="5">
                  <c:v>90.487863676624499</c:v>
                </c:pt>
                <c:pt idx="6">
                  <c:v>90.140741662564295</c:v>
                </c:pt>
                <c:pt idx="7">
                  <c:v>91.195726438584614</c:v>
                </c:pt>
                <c:pt idx="8">
                  <c:v>92.116678950203351</c:v>
                </c:pt>
                <c:pt idx="9">
                  <c:v>93.415645548914512</c:v>
                </c:pt>
                <c:pt idx="10">
                  <c:v>95.037651455573496</c:v>
                </c:pt>
                <c:pt idx="11">
                  <c:v>96.14761101073843</c:v>
                </c:pt>
                <c:pt idx="12">
                  <c:v>96.769606920521724</c:v>
                </c:pt>
                <c:pt idx="13">
                  <c:v>98.257580562779097</c:v>
                </c:pt>
                <c:pt idx="14">
                  <c:v>98.501562385469938</c:v>
                </c:pt>
                <c:pt idx="15">
                  <c:v>99.989536027727311</c:v>
                </c:pt>
                <c:pt idx="16">
                  <c:v>100.42252489396438</c:v>
                </c:pt>
                <c:pt idx="17">
                  <c:v>101.50159237609709</c:v>
                </c:pt>
                <c:pt idx="18">
                  <c:v>102.01363872759111</c:v>
                </c:pt>
                <c:pt idx="19">
                  <c:v>102.52568507908518</c:v>
                </c:pt>
              </c:numCache>
            </c:numRef>
          </c:val>
          <c:smooth val="0"/>
          <c:extLst>
            <c:ext xmlns:c16="http://schemas.microsoft.com/office/drawing/2014/chart" uri="{C3380CC4-5D6E-409C-BE32-E72D297353CC}">
              <c16:uniqueId val="{00000001-DF1F-4835-BD9A-2FA9200DA2E9}"/>
            </c:ext>
          </c:extLst>
        </c:ser>
        <c:ser>
          <c:idx val="1"/>
          <c:order val="1"/>
          <c:tx>
            <c:strRef>
              <c:f>Oppsummeringxxxxx!$A$103</c:f>
              <c:strCache>
                <c:ptCount val="1"/>
                <c:pt idx="0">
                  <c:v>Grunnskole</c:v>
                </c:pt>
              </c:strCache>
            </c:strRef>
          </c:tx>
          <c:spPr>
            <a:ln w="28575" cap="rnd">
              <a:solidFill>
                <a:schemeClr val="accent2"/>
              </a:solidFill>
              <a:round/>
            </a:ln>
            <a:effectLst/>
          </c:spPr>
          <c:marker>
            <c:symbol val="none"/>
          </c:marker>
          <c:dLbls>
            <c:dLbl>
              <c:idx val="1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F1F-4835-BD9A-2FA9200DA2E9}"/>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F1F-4835-BD9A-2FA9200DA2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Oppsummeringxxxxx!$B$101:$U$101</c:f>
              <c:numCache>
                <c:formatCode>General</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Oppsummeringxxxxx!$B$103:$U$103</c:f>
              <c:numCache>
                <c:formatCode>0</c:formatCode>
                <c:ptCount val="20"/>
                <c:pt idx="0">
                  <c:v>100</c:v>
                </c:pt>
                <c:pt idx="1">
                  <c:v>99.229781771501919</c:v>
                </c:pt>
                <c:pt idx="2">
                  <c:v>97.368421052631575</c:v>
                </c:pt>
                <c:pt idx="3">
                  <c:v>96.020539152759937</c:v>
                </c:pt>
                <c:pt idx="4">
                  <c:v>91.142490372272164</c:v>
                </c:pt>
                <c:pt idx="5">
                  <c:v>89.537869062901137</c:v>
                </c:pt>
                <c:pt idx="6">
                  <c:v>86.456996148908857</c:v>
                </c:pt>
                <c:pt idx="7">
                  <c:v>85.237483953786892</c:v>
                </c:pt>
                <c:pt idx="8">
                  <c:v>83.18356867779201</c:v>
                </c:pt>
                <c:pt idx="9">
                  <c:v>81.129653401797185</c:v>
                </c:pt>
                <c:pt idx="10">
                  <c:v>79.268292682926841</c:v>
                </c:pt>
                <c:pt idx="11">
                  <c:v>78.048780487804862</c:v>
                </c:pt>
                <c:pt idx="12">
                  <c:v>76.444159178433878</c:v>
                </c:pt>
                <c:pt idx="13">
                  <c:v>76.508344030808729</c:v>
                </c:pt>
                <c:pt idx="14">
                  <c:v>77.98459563543004</c:v>
                </c:pt>
                <c:pt idx="15">
                  <c:v>77.920410783055175</c:v>
                </c:pt>
                <c:pt idx="16">
                  <c:v>78.433889602053924</c:v>
                </c:pt>
                <c:pt idx="17">
                  <c:v>79.011553273427467</c:v>
                </c:pt>
                <c:pt idx="18">
                  <c:v>79.974326059050057</c:v>
                </c:pt>
                <c:pt idx="19">
                  <c:v>80.744544287548138</c:v>
                </c:pt>
              </c:numCache>
            </c:numRef>
          </c:val>
          <c:smooth val="0"/>
          <c:extLst>
            <c:ext xmlns:c16="http://schemas.microsoft.com/office/drawing/2014/chart" uri="{C3380CC4-5D6E-409C-BE32-E72D297353CC}">
              <c16:uniqueId val="{00000003-DF1F-4835-BD9A-2FA9200DA2E9}"/>
            </c:ext>
          </c:extLst>
        </c:ser>
        <c:ser>
          <c:idx val="2"/>
          <c:order val="2"/>
          <c:tx>
            <c:strRef>
              <c:f>Oppsummeringxxxxx!$A$104</c:f>
              <c:strCache>
                <c:ptCount val="1"/>
                <c:pt idx="0">
                  <c:v>Pleie og omsorg</c:v>
                </c:pt>
              </c:strCache>
            </c:strRef>
          </c:tx>
          <c:spPr>
            <a:ln w="28575" cap="rnd">
              <a:solidFill>
                <a:schemeClr val="accent3"/>
              </a:solidFill>
              <a:round/>
            </a:ln>
            <a:effectLst/>
          </c:spPr>
          <c:marker>
            <c:symbol val="none"/>
          </c:marker>
          <c:dLbls>
            <c:dLbl>
              <c:idx val="19"/>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F1F-4835-BD9A-2FA9200DA2E9}"/>
                </c:ext>
              </c:extLst>
            </c:dLbl>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F1F-4835-BD9A-2FA9200DA2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Oppsummeringxxxxx!$B$101:$U$101</c:f>
              <c:numCache>
                <c:formatCode>General</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Oppsummeringxxxxx!$B$104:$U$104</c:f>
              <c:numCache>
                <c:formatCode>0</c:formatCode>
                <c:ptCount val="20"/>
                <c:pt idx="0">
                  <c:v>100</c:v>
                </c:pt>
                <c:pt idx="1">
                  <c:v>101.1944295487957</c:v>
                </c:pt>
                <c:pt idx="2">
                  <c:v>103.37098833550979</c:v>
                </c:pt>
                <c:pt idx="3">
                  <c:v>105.37654786329554</c:v>
                </c:pt>
                <c:pt idx="4">
                  <c:v>108.61693120369628</c:v>
                </c:pt>
                <c:pt idx="5">
                  <c:v>112.02474806540093</c:v>
                </c:pt>
                <c:pt idx="6">
                  <c:v>114.74320043702573</c:v>
                </c:pt>
                <c:pt idx="7">
                  <c:v>117.79254896051933</c:v>
                </c:pt>
                <c:pt idx="8">
                  <c:v>121.02592266429745</c:v>
                </c:pt>
                <c:pt idx="9">
                  <c:v>123.67423437964878</c:v>
                </c:pt>
                <c:pt idx="10">
                  <c:v>126.93956322515334</c:v>
                </c:pt>
                <c:pt idx="11">
                  <c:v>129.07154482803801</c:v>
                </c:pt>
                <c:pt idx="12">
                  <c:v>132.0125822915048</c:v>
                </c:pt>
                <c:pt idx="13">
                  <c:v>134.55169370044126</c:v>
                </c:pt>
                <c:pt idx="14">
                  <c:v>137.87796109570596</c:v>
                </c:pt>
                <c:pt idx="15">
                  <c:v>141.37183251728754</c:v>
                </c:pt>
                <c:pt idx="16">
                  <c:v>144.577715323299</c:v>
                </c:pt>
                <c:pt idx="17">
                  <c:v>147.45289548161173</c:v>
                </c:pt>
                <c:pt idx="18">
                  <c:v>150.10768570784515</c:v>
                </c:pt>
                <c:pt idx="19">
                  <c:v>152.66052629296607</c:v>
                </c:pt>
              </c:numCache>
            </c:numRef>
          </c:val>
          <c:smooth val="0"/>
          <c:extLst>
            <c:ext xmlns:c16="http://schemas.microsoft.com/office/drawing/2014/chart" uri="{C3380CC4-5D6E-409C-BE32-E72D297353CC}">
              <c16:uniqueId val="{00000005-DF1F-4835-BD9A-2FA9200DA2E9}"/>
            </c:ext>
          </c:extLst>
        </c:ser>
        <c:ser>
          <c:idx val="3"/>
          <c:order val="3"/>
          <c:tx>
            <c:strRef>
              <c:f>Oppsummeringxxxxx!$A$105</c:f>
              <c:strCache>
                <c:ptCount val="1"/>
                <c:pt idx="0">
                  <c:v>Andre</c:v>
                </c:pt>
              </c:strCache>
            </c:strRef>
          </c:tx>
          <c:spPr>
            <a:ln w="28575" cap="rnd">
              <a:solidFill>
                <a:schemeClr val="accent4"/>
              </a:solidFill>
              <a:round/>
            </a:ln>
            <a:effectLst/>
          </c:spPr>
          <c:marker>
            <c:symbol val="none"/>
          </c:marker>
          <c:dLbls>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F1F-4835-BD9A-2FA9200DA2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Oppsummeringxxxxx!$B$101:$U$101</c:f>
              <c:numCache>
                <c:formatCode>General</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Oppsummeringxxxxx!$B$105:$U$105</c:f>
              <c:numCache>
                <c:formatCode>0</c:formatCode>
                <c:ptCount val="20"/>
                <c:pt idx="0">
                  <c:v>100</c:v>
                </c:pt>
                <c:pt idx="1">
                  <c:v>99.158358890841626</c:v>
                </c:pt>
                <c:pt idx="2">
                  <c:v>98.65649795479375</c:v>
                </c:pt>
                <c:pt idx="3">
                  <c:v>98.285932003159203</c:v>
                </c:pt>
                <c:pt idx="4">
                  <c:v>97.935429178253528</c:v>
                </c:pt>
                <c:pt idx="5">
                  <c:v>97.736576371033138</c:v>
                </c:pt>
                <c:pt idx="6">
                  <c:v>97.495709872573343</c:v>
                </c:pt>
                <c:pt idx="7">
                  <c:v>97.492873067378497</c:v>
                </c:pt>
                <c:pt idx="8">
                  <c:v>97.412670390159846</c:v>
                </c:pt>
                <c:pt idx="9">
                  <c:v>97.357323696295552</c:v>
                </c:pt>
                <c:pt idx="10">
                  <c:v>97.349787136476706</c:v>
                </c:pt>
                <c:pt idx="11">
                  <c:v>97.298192892846458</c:v>
                </c:pt>
                <c:pt idx="12">
                  <c:v>97.264719028561174</c:v>
                </c:pt>
                <c:pt idx="13">
                  <c:v>97.354675915791333</c:v>
                </c:pt>
                <c:pt idx="14">
                  <c:v>97.523599232557217</c:v>
                </c:pt>
                <c:pt idx="15">
                  <c:v>97.678027633637996</c:v>
                </c:pt>
                <c:pt idx="16">
                  <c:v>97.814561373554142</c:v>
                </c:pt>
                <c:pt idx="17">
                  <c:v>97.940330594580772</c:v>
                </c:pt>
                <c:pt idx="18">
                  <c:v>98.127302686117147</c:v>
                </c:pt>
                <c:pt idx="19">
                  <c:v>98.306155556476298</c:v>
                </c:pt>
              </c:numCache>
            </c:numRef>
          </c:val>
          <c:smooth val="0"/>
          <c:extLst>
            <c:ext xmlns:c16="http://schemas.microsoft.com/office/drawing/2014/chart" uri="{C3380CC4-5D6E-409C-BE32-E72D297353CC}">
              <c16:uniqueId val="{00000007-DF1F-4835-BD9A-2FA9200DA2E9}"/>
            </c:ext>
          </c:extLst>
        </c:ser>
        <c:ser>
          <c:idx val="4"/>
          <c:order val="4"/>
          <c:tx>
            <c:strRef>
              <c:f>Oppsummeringxxxxx!$A$106</c:f>
              <c:strCache>
                <c:ptCount val="1"/>
                <c:pt idx="0">
                  <c:v>Sum kommune</c:v>
                </c:pt>
              </c:strCache>
            </c:strRef>
          </c:tx>
          <c:spPr>
            <a:ln w="28575" cap="rnd">
              <a:solidFill>
                <a:schemeClr val="accent5"/>
              </a:solidFill>
              <a:round/>
            </a:ln>
            <a:effectLst/>
          </c:spPr>
          <c:marker>
            <c:symbol val="none"/>
          </c:marker>
          <c:dLbls>
            <c:dLbl>
              <c:idx val="2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F1F-4835-BD9A-2FA9200DA2E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Oppsummeringxxxxx!$B$101:$U$101</c:f>
              <c:numCache>
                <c:formatCode>General</c:formatCode>
                <c:ptCount val="20"/>
                <c:pt idx="0">
                  <c:v>2021</c:v>
                </c:pt>
                <c:pt idx="1">
                  <c:v>2022</c:v>
                </c:pt>
                <c:pt idx="2">
                  <c:v>2023</c:v>
                </c:pt>
                <c:pt idx="3">
                  <c:v>2024</c:v>
                </c:pt>
                <c:pt idx="4">
                  <c:v>2025</c:v>
                </c:pt>
                <c:pt idx="5">
                  <c:v>2026</c:v>
                </c:pt>
                <c:pt idx="6">
                  <c:v>2027</c:v>
                </c:pt>
                <c:pt idx="7">
                  <c:v>2028</c:v>
                </c:pt>
                <c:pt idx="8">
                  <c:v>2029</c:v>
                </c:pt>
                <c:pt idx="9">
                  <c:v>2030</c:v>
                </c:pt>
                <c:pt idx="10">
                  <c:v>2031</c:v>
                </c:pt>
                <c:pt idx="11">
                  <c:v>2032</c:v>
                </c:pt>
                <c:pt idx="12">
                  <c:v>2033</c:v>
                </c:pt>
                <c:pt idx="13">
                  <c:v>2034</c:v>
                </c:pt>
                <c:pt idx="14">
                  <c:v>2035</c:v>
                </c:pt>
                <c:pt idx="15">
                  <c:v>2036</c:v>
                </c:pt>
                <c:pt idx="16">
                  <c:v>2037</c:v>
                </c:pt>
                <c:pt idx="17">
                  <c:v>2038</c:v>
                </c:pt>
                <c:pt idx="18">
                  <c:v>2039</c:v>
                </c:pt>
                <c:pt idx="19">
                  <c:v>2040</c:v>
                </c:pt>
              </c:numCache>
            </c:numRef>
          </c:cat>
          <c:val>
            <c:numRef>
              <c:f>Oppsummeringxxxxx!$B$106:$U$106</c:f>
              <c:numCache>
                <c:formatCode>0</c:formatCode>
                <c:ptCount val="20"/>
                <c:pt idx="0">
                  <c:v>100</c:v>
                </c:pt>
                <c:pt idx="1">
                  <c:v>99.627645815893644</c:v>
                </c:pt>
                <c:pt idx="2">
                  <c:v>99.258151125034104</c:v>
                </c:pt>
                <c:pt idx="3">
                  <c:v>99.482631843652939</c:v>
                </c:pt>
                <c:pt idx="4">
                  <c:v>100.03538535421868</c:v>
                </c:pt>
                <c:pt idx="5">
                  <c:v>100.88488207348098</c:v>
                </c:pt>
                <c:pt idx="6">
                  <c:v>101.17353027916838</c:v>
                </c:pt>
                <c:pt idx="7">
                  <c:v>102.31423143861431</c:v>
                </c:pt>
                <c:pt idx="8">
                  <c:v>103.2855395723865</c:v>
                </c:pt>
                <c:pt idx="9">
                  <c:v>104.05452371557236</c:v>
                </c:pt>
                <c:pt idx="10">
                  <c:v>105.19197187289048</c:v>
                </c:pt>
                <c:pt idx="11">
                  <c:v>105.93179812139677</c:v>
                </c:pt>
                <c:pt idx="12">
                  <c:v>106.86399990103479</c:v>
                </c:pt>
                <c:pt idx="13">
                  <c:v>108.19062379164794</c:v>
                </c:pt>
                <c:pt idx="14">
                  <c:v>110.08632233344831</c:v>
                </c:pt>
                <c:pt idx="15">
                  <c:v>111.80615275790755</c:v>
                </c:pt>
                <c:pt idx="16">
                  <c:v>113.41516818411779</c:v>
                </c:pt>
                <c:pt idx="17">
                  <c:v>114.97717726425837</c:v>
                </c:pt>
                <c:pt idx="18">
                  <c:v>116.48307972816031</c:v>
                </c:pt>
                <c:pt idx="19">
                  <c:v>117.89266561021843</c:v>
                </c:pt>
              </c:numCache>
            </c:numRef>
          </c:val>
          <c:smooth val="0"/>
          <c:extLst>
            <c:ext xmlns:c16="http://schemas.microsoft.com/office/drawing/2014/chart" uri="{C3380CC4-5D6E-409C-BE32-E72D297353CC}">
              <c16:uniqueId val="{00000009-DF1F-4835-BD9A-2FA9200DA2E9}"/>
            </c:ext>
          </c:extLst>
        </c:ser>
        <c:dLbls>
          <c:showLegendKey val="0"/>
          <c:showVal val="0"/>
          <c:showCatName val="0"/>
          <c:showSerName val="0"/>
          <c:showPercent val="0"/>
          <c:showBubbleSize val="0"/>
        </c:dLbls>
        <c:smooth val="0"/>
        <c:axId val="768460104"/>
        <c:axId val="768464368"/>
      </c:lineChart>
      <c:catAx>
        <c:axId val="768460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68464368"/>
        <c:crosses val="autoZero"/>
        <c:auto val="1"/>
        <c:lblAlgn val="ctr"/>
        <c:lblOffset val="100"/>
        <c:noMultiLvlLbl val="0"/>
      </c:catAx>
      <c:valAx>
        <c:axId val="768464368"/>
        <c:scaling>
          <c:orientation val="minMax"/>
          <c:max val="160"/>
          <c:min val="6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7684601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'Endr 19-20'!$K$22</c:f>
              <c:strCache>
                <c:ptCount val="1"/>
                <c:pt idx="0">
                  <c:v>2019</c:v>
                </c:pt>
              </c:strCache>
            </c:strRef>
          </c:tx>
          <c:spPr>
            <a:solidFill>
              <a:schemeClr val="accent1"/>
            </a:solidFill>
            <a:ln>
              <a:noFill/>
            </a:ln>
            <a:effectLst/>
          </c:spPr>
          <c:invertIfNegative val="0"/>
          <c:cat>
            <c:strRef>
              <c:f>'Endr 19-20'!$J$23:$J$33</c:f>
              <c:strCache>
                <c:ptCount val="11"/>
                <c:pt idx="0">
                  <c:v>Barnehage</c:v>
                </c:pt>
                <c:pt idx="1">
                  <c:v>Administrasjon</c:v>
                </c:pt>
                <c:pt idx="2">
                  <c:v>Landbruk</c:v>
                </c:pt>
                <c:pt idx="3">
                  <c:v>Grunnskole</c:v>
                </c:pt>
                <c:pt idx="4">
                  <c:v>Pleie og omsorg</c:v>
                </c:pt>
                <c:pt idx="5">
                  <c:v>Kommunehelse</c:v>
                </c:pt>
                <c:pt idx="6">
                  <c:v>Barnevern</c:v>
                </c:pt>
                <c:pt idx="7">
                  <c:v>Sosialtjeneste</c:v>
                </c:pt>
                <c:pt idx="8">
                  <c:v>Sum</c:v>
                </c:pt>
                <c:pt idx="9">
                  <c:v>Inntektsjustering</c:v>
                </c:pt>
                <c:pt idx="10">
                  <c:v>Sum inntektsjustert</c:v>
                </c:pt>
              </c:strCache>
            </c:strRef>
          </c:cat>
          <c:val>
            <c:numRef>
              <c:f>'Endr 19-20'!$K$23:$K$33</c:f>
              <c:numCache>
                <c:formatCode>0.0</c:formatCode>
                <c:ptCount val="11"/>
                <c:pt idx="0">
                  <c:v>-6.6144318037588823</c:v>
                </c:pt>
                <c:pt idx="1">
                  <c:v>-7.4195426236467581</c:v>
                </c:pt>
                <c:pt idx="2">
                  <c:v>-0.83979862193675603</c:v>
                </c:pt>
                <c:pt idx="3">
                  <c:v>14.657184295815906</c:v>
                </c:pt>
                <c:pt idx="4">
                  <c:v>-32.034371969525665</c:v>
                </c:pt>
                <c:pt idx="5">
                  <c:v>-4.9215269066935354</c:v>
                </c:pt>
                <c:pt idx="6">
                  <c:v>-3.7876783808354486</c:v>
                </c:pt>
                <c:pt idx="7">
                  <c:v>-10.755546152963683</c:v>
                </c:pt>
                <c:pt idx="8">
                  <c:v>-51.715712163544815</c:v>
                </c:pt>
                <c:pt idx="9">
                  <c:v>-71.742322799999997</c:v>
                </c:pt>
                <c:pt idx="10">
                  <c:v>20.026610636455182</c:v>
                </c:pt>
              </c:numCache>
            </c:numRef>
          </c:val>
          <c:extLst>
            <c:ext xmlns:c16="http://schemas.microsoft.com/office/drawing/2014/chart" uri="{C3380CC4-5D6E-409C-BE32-E72D297353CC}">
              <c16:uniqueId val="{00000000-DC18-4926-B1A2-81EE00116C3E}"/>
            </c:ext>
          </c:extLst>
        </c:ser>
        <c:ser>
          <c:idx val="1"/>
          <c:order val="1"/>
          <c:tx>
            <c:strRef>
              <c:f>'Endr 19-20'!$L$22</c:f>
              <c:strCache>
                <c:ptCount val="1"/>
                <c:pt idx="0">
                  <c:v>2020</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'Endr 19-20'!$J$23:$J$33</c:f>
              <c:strCache>
                <c:ptCount val="11"/>
                <c:pt idx="0">
                  <c:v>Barnehage</c:v>
                </c:pt>
                <c:pt idx="1">
                  <c:v>Administrasjon</c:v>
                </c:pt>
                <c:pt idx="2">
                  <c:v>Landbruk</c:v>
                </c:pt>
                <c:pt idx="3">
                  <c:v>Grunnskole</c:v>
                </c:pt>
                <c:pt idx="4">
                  <c:v>Pleie og omsorg</c:v>
                </c:pt>
                <c:pt idx="5">
                  <c:v>Kommunehelse</c:v>
                </c:pt>
                <c:pt idx="6">
                  <c:v>Barnevern</c:v>
                </c:pt>
                <c:pt idx="7">
                  <c:v>Sosialtjeneste</c:v>
                </c:pt>
                <c:pt idx="8">
                  <c:v>Sum</c:v>
                </c:pt>
                <c:pt idx="9">
                  <c:v>Inntektsjustering</c:v>
                </c:pt>
                <c:pt idx="10">
                  <c:v>Sum inntektsjustert</c:v>
                </c:pt>
              </c:strCache>
            </c:strRef>
          </c:cat>
          <c:val>
            <c:numRef>
              <c:f>'Endr 19-20'!$L$23:$L$33</c:f>
              <c:numCache>
                <c:formatCode>0.0</c:formatCode>
                <c:ptCount val="11"/>
                <c:pt idx="0">
                  <c:v>-9.1009838146789868</c:v>
                </c:pt>
                <c:pt idx="1">
                  <c:v>-8.5260768915468717</c:v>
                </c:pt>
                <c:pt idx="2">
                  <c:v>-0.72045213977001665</c:v>
                </c:pt>
                <c:pt idx="3">
                  <c:v>2.9069585478067048</c:v>
                </c:pt>
                <c:pt idx="4">
                  <c:v>-39.437175542068509</c:v>
                </c:pt>
                <c:pt idx="5">
                  <c:v>-4.844013501087157</c:v>
                </c:pt>
                <c:pt idx="6">
                  <c:v>-6.576192782314072</c:v>
                </c:pt>
                <c:pt idx="7">
                  <c:v>-10.885745206691675</c:v>
                </c:pt>
                <c:pt idx="8">
                  <c:v>-77.183681330350581</c:v>
                </c:pt>
                <c:pt idx="9">
                  <c:v>-82.406438399999999</c:v>
                </c:pt>
                <c:pt idx="10">
                  <c:v>5.2227570696494219</c:v>
                </c:pt>
              </c:numCache>
            </c:numRef>
          </c:val>
          <c:extLst>
            <c:ext xmlns:c16="http://schemas.microsoft.com/office/drawing/2014/chart" uri="{C3380CC4-5D6E-409C-BE32-E72D297353CC}">
              <c16:uniqueId val="{00000001-DC18-4926-B1A2-81EE00116C3E}"/>
            </c:ext>
          </c:extLst>
        </c:ser>
        <c:dLbls>
          <c:showLegendKey val="0"/>
          <c:showVal val="0"/>
          <c:showCatName val="0"/>
          <c:showSerName val="0"/>
          <c:showPercent val="0"/>
          <c:showBubbleSize val="0"/>
        </c:dLbls>
        <c:gapWidth val="219"/>
        <c:overlap val="-27"/>
        <c:axId val="624613392"/>
        <c:axId val="624616920"/>
      </c:barChart>
      <c:catAx>
        <c:axId val="624613392"/>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624616920"/>
        <c:crosses val="autoZero"/>
        <c:auto val="1"/>
        <c:lblAlgn val="ctr"/>
        <c:lblOffset val="100"/>
        <c:noMultiLvlLbl val="0"/>
      </c:catAx>
      <c:valAx>
        <c:axId val="6246169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6246133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100"/>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26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'K-gr 7'!$U$3</c:f>
              <c:strCache>
                <c:ptCount val="1"/>
                <c:pt idx="0">
                  <c:v>Inntektsnivå 2020</c:v>
                </c:pt>
              </c:strCache>
            </c:strRef>
          </c:tx>
          <c:spPr>
            <a:solidFill>
              <a:schemeClr val="accent1"/>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01-CF17-465C-90CB-6C1A9CF5FA0C}"/>
              </c:ext>
            </c:extLst>
          </c:dPt>
          <c:dLbls>
            <c:dLbl>
              <c:idx val="5"/>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CF17-465C-90CB-6C1A9CF5FA0C}"/>
                </c:ext>
              </c:extLst>
            </c:dLbl>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nb-N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'K-gr 7'!$T$4:$T$41</c:f>
              <c:strCache>
                <c:ptCount val="38"/>
                <c:pt idx="0">
                  <c:v>1119 Hå</c:v>
                </c:pt>
                <c:pt idx="1">
                  <c:v>3028 Enebakk</c:v>
                </c:pt>
                <c:pt idx="2">
                  <c:v>1120 Klepp</c:v>
                </c:pt>
                <c:pt idx="3">
                  <c:v>1121 Time</c:v>
                </c:pt>
                <c:pt idx="4">
                  <c:v>3048 Øvre Eiker</c:v>
                </c:pt>
                <c:pt idx="5">
                  <c:v>3446 Gran</c:v>
                </c:pt>
                <c:pt idx="6">
                  <c:v>3036 Nannestad</c:v>
                </c:pt>
                <c:pt idx="7">
                  <c:v>3027 Rælingen</c:v>
                </c:pt>
                <c:pt idx="8">
                  <c:v>3047 Modum</c:v>
                </c:pt>
                <c:pt idx="9">
                  <c:v>4215 Lillesand</c:v>
                </c:pt>
                <c:pt idx="10">
                  <c:v>5028 Melhus</c:v>
                </c:pt>
                <c:pt idx="11">
                  <c:v>1122 Gjesdal</c:v>
                </c:pt>
                <c:pt idx="12">
                  <c:v>1520 Ørsta</c:v>
                </c:pt>
                <c:pt idx="13">
                  <c:v>3023 Nesodden</c:v>
                </c:pt>
                <c:pt idx="14">
                  <c:v>3026 Aurskog-Høland</c:v>
                </c:pt>
                <c:pt idx="15">
                  <c:v>5031 Malvik</c:v>
                </c:pt>
                <c:pt idx="16">
                  <c:v>3019 Vestby</c:v>
                </c:pt>
                <c:pt idx="17">
                  <c:v>3442 Østre Toten</c:v>
                </c:pt>
                <c:pt idx="18">
                  <c:v>5038 Verdal</c:v>
                </c:pt>
                <c:pt idx="19">
                  <c:v>1130 Strand</c:v>
                </c:pt>
                <c:pt idx="20">
                  <c:v>3022 Frogn</c:v>
                </c:pt>
                <c:pt idx="21">
                  <c:v>3443 Vestre Toten</c:v>
                </c:pt>
                <c:pt idx="22">
                  <c:v>4223 Vennesla</c:v>
                </c:pt>
                <c:pt idx="23">
                  <c:v>4225 Lyngdal</c:v>
                </c:pt>
                <c:pt idx="24">
                  <c:v>4614 Stord</c:v>
                </c:pt>
                <c:pt idx="25">
                  <c:v>5054 Indre Fosen</c:v>
                </c:pt>
                <c:pt idx="26">
                  <c:v>3401 Kongsvinger</c:v>
                </c:pt>
                <c:pt idx="27">
                  <c:v>1127 Randaberg</c:v>
                </c:pt>
                <c:pt idx="28">
                  <c:v>1577 Volda</c:v>
                </c:pt>
                <c:pt idx="29">
                  <c:v>3808 Notodden</c:v>
                </c:pt>
                <c:pt idx="30">
                  <c:v>5059 Orkland</c:v>
                </c:pt>
                <c:pt idx="31">
                  <c:v>3813 Bamble</c:v>
                </c:pt>
                <c:pt idx="32">
                  <c:v>1101 Eigersund</c:v>
                </c:pt>
                <c:pt idx="33">
                  <c:v>1579 Hustadvika</c:v>
                </c:pt>
                <c:pt idx="34">
                  <c:v>3814 Kragerø</c:v>
                </c:pt>
                <c:pt idx="35">
                  <c:v>3817 Midt-Telemark</c:v>
                </c:pt>
                <c:pt idx="36">
                  <c:v>4621 Voss</c:v>
                </c:pt>
                <c:pt idx="37">
                  <c:v>4602 Kinn</c:v>
                </c:pt>
              </c:strCache>
            </c:strRef>
          </c:cat>
          <c:val>
            <c:numRef>
              <c:f>'K-gr 7'!$U$4:$U$41</c:f>
              <c:numCache>
                <c:formatCode>General</c:formatCode>
                <c:ptCount val="38"/>
                <c:pt idx="0">
                  <c:v>89</c:v>
                </c:pt>
                <c:pt idx="1">
                  <c:v>89</c:v>
                </c:pt>
                <c:pt idx="2">
                  <c:v>90</c:v>
                </c:pt>
                <c:pt idx="3">
                  <c:v>90</c:v>
                </c:pt>
                <c:pt idx="4">
                  <c:v>90</c:v>
                </c:pt>
                <c:pt idx="5">
                  <c:v>90</c:v>
                </c:pt>
                <c:pt idx="6">
                  <c:v>91</c:v>
                </c:pt>
                <c:pt idx="7">
                  <c:v>92</c:v>
                </c:pt>
                <c:pt idx="8">
                  <c:v>92</c:v>
                </c:pt>
                <c:pt idx="9">
                  <c:v>92</c:v>
                </c:pt>
                <c:pt idx="10">
                  <c:v>92</c:v>
                </c:pt>
                <c:pt idx="11">
                  <c:v>93</c:v>
                </c:pt>
                <c:pt idx="12">
                  <c:v>93</c:v>
                </c:pt>
                <c:pt idx="13">
                  <c:v>93</c:v>
                </c:pt>
                <c:pt idx="14">
                  <c:v>93</c:v>
                </c:pt>
                <c:pt idx="15">
                  <c:v>93</c:v>
                </c:pt>
                <c:pt idx="16">
                  <c:v>94</c:v>
                </c:pt>
                <c:pt idx="17">
                  <c:v>94</c:v>
                </c:pt>
                <c:pt idx="18">
                  <c:v>94</c:v>
                </c:pt>
                <c:pt idx="19">
                  <c:v>95</c:v>
                </c:pt>
                <c:pt idx="20">
                  <c:v>95</c:v>
                </c:pt>
                <c:pt idx="21">
                  <c:v>95</c:v>
                </c:pt>
                <c:pt idx="22">
                  <c:v>95</c:v>
                </c:pt>
                <c:pt idx="23">
                  <c:v>95</c:v>
                </c:pt>
                <c:pt idx="24">
                  <c:v>95</c:v>
                </c:pt>
                <c:pt idx="25">
                  <c:v>95</c:v>
                </c:pt>
                <c:pt idx="26">
                  <c:v>96</c:v>
                </c:pt>
                <c:pt idx="27">
                  <c:v>97</c:v>
                </c:pt>
                <c:pt idx="28">
                  <c:v>97</c:v>
                </c:pt>
                <c:pt idx="29">
                  <c:v>98</c:v>
                </c:pt>
                <c:pt idx="30">
                  <c:v>98</c:v>
                </c:pt>
                <c:pt idx="31">
                  <c:v>99</c:v>
                </c:pt>
                <c:pt idx="32">
                  <c:v>100</c:v>
                </c:pt>
                <c:pt idx="33">
                  <c:v>100</c:v>
                </c:pt>
                <c:pt idx="34">
                  <c:v>101</c:v>
                </c:pt>
                <c:pt idx="35">
                  <c:v>101</c:v>
                </c:pt>
                <c:pt idx="36">
                  <c:v>101</c:v>
                </c:pt>
                <c:pt idx="37">
                  <c:v>106</c:v>
                </c:pt>
              </c:numCache>
            </c:numRef>
          </c:val>
          <c:extLst>
            <c:ext xmlns:c16="http://schemas.microsoft.com/office/drawing/2014/chart" uri="{C3380CC4-5D6E-409C-BE32-E72D297353CC}">
              <c16:uniqueId val="{00000000-CF17-465C-90CB-6C1A9CF5FA0C}"/>
            </c:ext>
          </c:extLst>
        </c:ser>
        <c:dLbls>
          <c:showLegendKey val="0"/>
          <c:showVal val="0"/>
          <c:showCatName val="0"/>
          <c:showSerName val="0"/>
          <c:showPercent val="0"/>
          <c:showBubbleSize val="0"/>
        </c:dLbls>
        <c:gapWidth val="219"/>
        <c:overlap val="-27"/>
        <c:axId val="871266680"/>
        <c:axId val="871267008"/>
      </c:barChart>
      <c:catAx>
        <c:axId val="8712666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500" b="0" i="0" u="none" strike="noStrike" kern="1200" baseline="0">
                <a:solidFill>
                  <a:schemeClr val="tx1">
                    <a:lumMod val="65000"/>
                    <a:lumOff val="35000"/>
                  </a:schemeClr>
                </a:solidFill>
                <a:latin typeface="+mn-lt"/>
                <a:ea typeface="+mn-ea"/>
                <a:cs typeface="+mn-cs"/>
              </a:defRPr>
            </a:pPr>
            <a:endParaRPr lang="nb-NO"/>
          </a:p>
        </c:txPr>
        <c:crossAx val="871267008"/>
        <c:crossesAt val="100"/>
        <c:auto val="1"/>
        <c:lblAlgn val="ctr"/>
        <c:lblOffset val="100"/>
        <c:noMultiLvlLbl val="0"/>
      </c:catAx>
      <c:valAx>
        <c:axId val="871267008"/>
        <c:scaling>
          <c:orientation val="minMax"/>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871266680"/>
        <c:crosses val="autoZero"/>
        <c:crossBetween val="between"/>
      </c:valAx>
      <c:spPr>
        <a:noFill/>
        <a:ln>
          <a:noFill/>
        </a:ln>
        <a:effectLst/>
      </c:spPr>
    </c:plotArea>
    <c:plotVisOnly val="1"/>
    <c:dispBlanksAs val="gap"/>
    <c:showDLblsOverMax val="0"/>
  </c:chart>
  <c:spPr>
    <a:noFill/>
    <a:ln>
      <a:noFill/>
    </a:ln>
    <a:effectLst/>
  </c:spPr>
  <c:txPr>
    <a:bodyPr/>
    <a:lstStyle/>
    <a:p>
      <a:pPr>
        <a:defRPr sz="1050"/>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a:t>Mer-/mindreutgifter 2020 (mill. kr) sammenlignet med</a:t>
            </a: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'Innspar 20'!$N$63</c:f>
              <c:strCache>
                <c:ptCount val="1"/>
                <c:pt idx="0">
                  <c:v>Landet</c:v>
                </c:pt>
              </c:strCache>
            </c:strRef>
          </c:tx>
          <c:spPr>
            <a:solidFill>
              <a:schemeClr val="accent1"/>
            </a:solidFill>
            <a:ln>
              <a:noFill/>
            </a:ln>
            <a:effectLst/>
          </c:spPr>
          <c:invertIfNegative val="0"/>
          <c:cat>
            <c:strRef>
              <c:f>'Innspar 20'!$M$64:$M$72</c:f>
              <c:strCache>
                <c:ptCount val="9"/>
                <c:pt idx="0">
                  <c:v>Barnehage</c:v>
                </c:pt>
                <c:pt idx="1">
                  <c:v>Administrasjon</c:v>
                </c:pt>
                <c:pt idx="2">
                  <c:v>Landbruk</c:v>
                </c:pt>
                <c:pt idx="3">
                  <c:v>Grunnskole</c:v>
                </c:pt>
                <c:pt idx="4">
                  <c:v>Pleie og omsorg</c:v>
                </c:pt>
                <c:pt idx="5">
                  <c:v>Kommunehelse</c:v>
                </c:pt>
                <c:pt idx="6">
                  <c:v>Barnevern</c:v>
                </c:pt>
                <c:pt idx="7">
                  <c:v>Sosialtjeneste</c:v>
                </c:pt>
                <c:pt idx="8">
                  <c:v>Sum</c:v>
                </c:pt>
              </c:strCache>
            </c:strRef>
          </c:cat>
          <c:val>
            <c:numRef>
              <c:f>'Innspar 20'!$N$64:$N$72</c:f>
              <c:numCache>
                <c:formatCode>0.0</c:formatCode>
                <c:ptCount val="9"/>
                <c:pt idx="0">
                  <c:v>-33.882488725034406</c:v>
                </c:pt>
                <c:pt idx="1">
                  <c:v>-9.5197187454614909</c:v>
                </c:pt>
                <c:pt idx="2">
                  <c:v>1.5310575931641854</c:v>
                </c:pt>
                <c:pt idx="3">
                  <c:v>-2.8588308652217913</c:v>
                </c:pt>
                <c:pt idx="4">
                  <c:v>35.654446316139754</c:v>
                </c:pt>
                <c:pt idx="5">
                  <c:v>-2.7685554388875953</c:v>
                </c:pt>
                <c:pt idx="6">
                  <c:v>-7.8597415903085111</c:v>
                </c:pt>
                <c:pt idx="7">
                  <c:v>-11.820112226041287</c:v>
                </c:pt>
                <c:pt idx="8">
                  <c:v>-31.52394368165114</c:v>
                </c:pt>
              </c:numCache>
            </c:numRef>
          </c:val>
          <c:extLst>
            <c:ext xmlns:c16="http://schemas.microsoft.com/office/drawing/2014/chart" uri="{C3380CC4-5D6E-409C-BE32-E72D297353CC}">
              <c16:uniqueId val="{00000000-8BD8-4CC0-BE29-5F09BA4573EC}"/>
            </c:ext>
          </c:extLst>
        </c:ser>
        <c:ser>
          <c:idx val="1"/>
          <c:order val="1"/>
          <c:tx>
            <c:strRef>
              <c:f>'Innspar 20'!$O$63</c:f>
              <c:strCache>
                <c:ptCount val="1"/>
                <c:pt idx="0">
                  <c:v>"Normert nivå"</c:v>
                </c:pt>
              </c:strCache>
            </c:strRef>
          </c:tx>
          <c:spPr>
            <a:solidFill>
              <a:schemeClr val="accent2"/>
            </a:solidFill>
            <a:ln>
              <a:noFill/>
            </a:ln>
            <a:effectLst/>
          </c:spPr>
          <c:invertIfNegative val="0"/>
          <c:cat>
            <c:strRef>
              <c:f>'Innspar 20'!$M$64:$M$72</c:f>
              <c:strCache>
                <c:ptCount val="9"/>
                <c:pt idx="0">
                  <c:v>Barnehage</c:v>
                </c:pt>
                <c:pt idx="1">
                  <c:v>Administrasjon</c:v>
                </c:pt>
                <c:pt idx="2">
                  <c:v>Landbruk</c:v>
                </c:pt>
                <c:pt idx="3">
                  <c:v>Grunnskole</c:v>
                </c:pt>
                <c:pt idx="4">
                  <c:v>Pleie og omsorg</c:v>
                </c:pt>
                <c:pt idx="5">
                  <c:v>Kommunehelse</c:v>
                </c:pt>
                <c:pt idx="6">
                  <c:v>Barnevern</c:v>
                </c:pt>
                <c:pt idx="7">
                  <c:v>Sosialtjeneste</c:v>
                </c:pt>
                <c:pt idx="8">
                  <c:v>Sum</c:v>
                </c:pt>
              </c:strCache>
            </c:strRef>
          </c:cat>
          <c:val>
            <c:numRef>
              <c:f>'Innspar 20'!$O$64:$O$72</c:f>
              <c:numCache>
                <c:formatCode>0.0</c:formatCode>
                <c:ptCount val="9"/>
                <c:pt idx="0">
                  <c:v>-9.1009838146789868</c:v>
                </c:pt>
                <c:pt idx="1">
                  <c:v>-8.5260768915468717</c:v>
                </c:pt>
                <c:pt idx="2">
                  <c:v>-0.72045213977001665</c:v>
                </c:pt>
                <c:pt idx="3">
                  <c:v>2.9069585478067048</c:v>
                </c:pt>
                <c:pt idx="4">
                  <c:v>-39.437175542068509</c:v>
                </c:pt>
                <c:pt idx="5">
                  <c:v>-4.844013501087157</c:v>
                </c:pt>
                <c:pt idx="6">
                  <c:v>-6.576192782314072</c:v>
                </c:pt>
                <c:pt idx="7">
                  <c:v>-10.885745206691675</c:v>
                </c:pt>
                <c:pt idx="8">
                  <c:v>-77.183681330350581</c:v>
                </c:pt>
              </c:numCache>
            </c:numRef>
          </c:val>
          <c:extLst>
            <c:ext xmlns:c16="http://schemas.microsoft.com/office/drawing/2014/chart" uri="{C3380CC4-5D6E-409C-BE32-E72D297353CC}">
              <c16:uniqueId val="{00000001-8BD8-4CC0-BE29-5F09BA4573EC}"/>
            </c:ext>
          </c:extLst>
        </c:ser>
        <c:ser>
          <c:idx val="2"/>
          <c:order val="2"/>
          <c:tx>
            <c:strRef>
              <c:f>'Innspar 20'!$P$63</c:f>
              <c:strCache>
                <c:ptCount val="1"/>
                <c:pt idx="0">
                  <c:v>"Normert og inntektsjustert nivå"</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'Innspar 20'!$M$64:$M$72</c:f>
              <c:strCache>
                <c:ptCount val="9"/>
                <c:pt idx="0">
                  <c:v>Barnehage</c:v>
                </c:pt>
                <c:pt idx="1">
                  <c:v>Administrasjon</c:v>
                </c:pt>
                <c:pt idx="2">
                  <c:v>Landbruk</c:v>
                </c:pt>
                <c:pt idx="3">
                  <c:v>Grunnskole</c:v>
                </c:pt>
                <c:pt idx="4">
                  <c:v>Pleie og omsorg</c:v>
                </c:pt>
                <c:pt idx="5">
                  <c:v>Kommunehelse</c:v>
                </c:pt>
                <c:pt idx="6">
                  <c:v>Barnevern</c:v>
                </c:pt>
                <c:pt idx="7">
                  <c:v>Sosialtjeneste</c:v>
                </c:pt>
                <c:pt idx="8">
                  <c:v>Sum</c:v>
                </c:pt>
              </c:strCache>
            </c:strRef>
          </c:cat>
          <c:val>
            <c:numRef>
              <c:f>'Innspar 20'!$P$64:$P$72</c:f>
              <c:numCache>
                <c:formatCode>0.0</c:formatCode>
                <c:ptCount val="9"/>
                <c:pt idx="0">
                  <c:v>4.2206648362810153</c:v>
                </c:pt>
                <c:pt idx="1">
                  <c:v>-1.7409834555168717</c:v>
                </c:pt>
                <c:pt idx="2">
                  <c:v>-0.54647538500001658</c:v>
                </c:pt>
                <c:pt idx="3">
                  <c:v>23.842161371796706</c:v>
                </c:pt>
                <c:pt idx="4">
                  <c:v>-10.523895820768507</c:v>
                </c:pt>
                <c:pt idx="5">
                  <c:v>-0.48631002446715682</c:v>
                </c:pt>
                <c:pt idx="6">
                  <c:v>-3.013811613214072</c:v>
                </c:pt>
                <c:pt idx="7">
                  <c:v>-6.0972421468316753</c:v>
                </c:pt>
                <c:pt idx="8">
                  <c:v>5.6541077622794216</c:v>
                </c:pt>
              </c:numCache>
            </c:numRef>
          </c:val>
          <c:extLst>
            <c:ext xmlns:c16="http://schemas.microsoft.com/office/drawing/2014/chart" uri="{C3380CC4-5D6E-409C-BE32-E72D297353CC}">
              <c16:uniqueId val="{00000002-8BD8-4CC0-BE29-5F09BA4573EC}"/>
            </c:ext>
          </c:extLst>
        </c:ser>
        <c:dLbls>
          <c:showLegendKey val="0"/>
          <c:showVal val="0"/>
          <c:showCatName val="0"/>
          <c:showSerName val="0"/>
          <c:showPercent val="0"/>
          <c:showBubbleSize val="0"/>
        </c:dLbls>
        <c:gapWidth val="219"/>
        <c:overlap val="-27"/>
        <c:axId val="545640656"/>
        <c:axId val="545645576"/>
      </c:barChart>
      <c:catAx>
        <c:axId val="5456406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545645576"/>
        <c:crosses val="autoZero"/>
        <c:auto val="1"/>
        <c:lblAlgn val="ctr"/>
        <c:lblOffset val="100"/>
        <c:noMultiLvlLbl val="0"/>
      </c:catAx>
      <c:valAx>
        <c:axId val="545645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54564065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100"/>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'Utgiftsjustering oppsumm'!$N$32</c:f>
              <c:strCache>
                <c:ptCount val="1"/>
                <c:pt idx="0">
                  <c:v>Innbyggertall 2020</c:v>
                </c:pt>
              </c:strCache>
            </c:strRef>
          </c:tx>
          <c:spPr>
            <a:solidFill>
              <a:schemeClr val="accent1"/>
            </a:solidFill>
            <a:ln>
              <a:noFill/>
            </a:ln>
            <a:effectLst/>
          </c:spPr>
          <c:invertIfNegative val="0"/>
          <c:dPt>
            <c:idx val="0"/>
            <c:invertIfNegative val="0"/>
            <c:bubble3D val="0"/>
            <c:spPr>
              <a:solidFill>
                <a:srgbClr val="FF0000"/>
              </a:solidFill>
              <a:ln>
                <a:solidFill>
                  <a:schemeClr val="bg1"/>
                </a:solidFill>
              </a:ln>
              <a:effectLst/>
            </c:spPr>
            <c:extLst>
              <c:ext xmlns:c16="http://schemas.microsoft.com/office/drawing/2014/chart" uri="{C3380CC4-5D6E-409C-BE32-E72D297353CC}">
                <c16:uniqueId val="{00000000-CCB0-481B-A758-4662F0A81251}"/>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'Utgiftsjustering oppsumm'!$M$33:$M$38</c:f>
              <c:strCache>
                <c:ptCount val="6"/>
                <c:pt idx="0">
                  <c:v>Gran</c:v>
                </c:pt>
                <c:pt idx="1">
                  <c:v>Kongsvinger</c:v>
                </c:pt>
                <c:pt idx="2">
                  <c:v>Østre Toten</c:v>
                </c:pt>
                <c:pt idx="3">
                  <c:v>Vestre Toten</c:v>
                </c:pt>
                <c:pt idx="4">
                  <c:v>Snitt sammenlign.</c:v>
                </c:pt>
                <c:pt idx="5">
                  <c:v>K-gr 7</c:v>
                </c:pt>
              </c:strCache>
            </c:strRef>
          </c:cat>
          <c:val>
            <c:numRef>
              <c:f>'Utgiftsjustering oppsumm'!$N$33:$N$38</c:f>
              <c:numCache>
                <c:formatCode>#,##0</c:formatCode>
                <c:ptCount val="6"/>
                <c:pt idx="0">
                  <c:v>13611</c:v>
                </c:pt>
                <c:pt idx="1">
                  <c:v>17851</c:v>
                </c:pt>
                <c:pt idx="2">
                  <c:v>14871</c:v>
                </c:pt>
                <c:pt idx="3">
                  <c:v>13459</c:v>
                </c:pt>
                <c:pt idx="4">
                  <c:v>15393.666666666666</c:v>
                </c:pt>
                <c:pt idx="5">
                  <c:v>14769.324324324325</c:v>
                </c:pt>
              </c:numCache>
            </c:numRef>
          </c:val>
          <c:extLst>
            <c:ext xmlns:c16="http://schemas.microsoft.com/office/drawing/2014/chart" uri="{C3380CC4-5D6E-409C-BE32-E72D297353CC}">
              <c16:uniqueId val="{00000000-4891-497B-A0B8-E56F793CF915}"/>
            </c:ext>
          </c:extLst>
        </c:ser>
        <c:dLbls>
          <c:showLegendKey val="0"/>
          <c:showVal val="0"/>
          <c:showCatName val="0"/>
          <c:showSerName val="0"/>
          <c:showPercent val="0"/>
          <c:showBubbleSize val="0"/>
        </c:dLbls>
        <c:gapWidth val="219"/>
        <c:overlap val="-27"/>
        <c:axId val="761376072"/>
        <c:axId val="846408968"/>
      </c:barChart>
      <c:catAx>
        <c:axId val="761376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846408968"/>
        <c:crosses val="autoZero"/>
        <c:auto val="1"/>
        <c:lblAlgn val="ctr"/>
        <c:lblOffset val="100"/>
        <c:noMultiLvlLbl val="0"/>
      </c:catAx>
      <c:valAx>
        <c:axId val="8464089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761376072"/>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'Utgiftsjustering oppsumm'!$Q$32</c:f>
              <c:strCache>
                <c:ptCount val="1"/>
                <c:pt idx="0">
                  <c:v>Inntektsnivå 2020</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C662-47E4-BA97-4C3219FD62CC}"/>
              </c:ext>
            </c:extLst>
          </c:dPt>
          <c:dLbls>
            <c:spPr>
              <a:noFill/>
              <a:ln>
                <a:noFill/>
              </a:ln>
              <a:effectLst/>
            </c:spPr>
            <c:txPr>
              <a:bodyPr rot="0" spcFirstLastPara="1" vertOverflow="ellipsis" vert="horz" wrap="square" anchor="ctr" anchorCtr="1"/>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'Utgiftsjustering oppsumm'!$P$33:$P$38</c:f>
              <c:strCache>
                <c:ptCount val="6"/>
                <c:pt idx="0">
                  <c:v>Gran</c:v>
                </c:pt>
                <c:pt idx="1">
                  <c:v>Kongsvinger</c:v>
                </c:pt>
                <c:pt idx="2">
                  <c:v>Østre Toten</c:v>
                </c:pt>
                <c:pt idx="3">
                  <c:v>Vestre Toten</c:v>
                </c:pt>
                <c:pt idx="4">
                  <c:v>Snitt sammenlign.</c:v>
                </c:pt>
                <c:pt idx="5">
                  <c:v>K-gr 7</c:v>
                </c:pt>
              </c:strCache>
            </c:strRef>
          </c:cat>
          <c:val>
            <c:numRef>
              <c:f>'Utgiftsjustering oppsumm'!$Q$33:$Q$38</c:f>
              <c:numCache>
                <c:formatCode>General</c:formatCode>
                <c:ptCount val="6"/>
                <c:pt idx="0">
                  <c:v>90</c:v>
                </c:pt>
                <c:pt idx="1">
                  <c:v>96</c:v>
                </c:pt>
                <c:pt idx="2">
                  <c:v>94</c:v>
                </c:pt>
                <c:pt idx="3">
                  <c:v>95</c:v>
                </c:pt>
                <c:pt idx="4">
                  <c:v>95</c:v>
                </c:pt>
                <c:pt idx="5">
                  <c:v>95</c:v>
                </c:pt>
              </c:numCache>
            </c:numRef>
          </c:val>
          <c:extLst>
            <c:ext xmlns:c16="http://schemas.microsoft.com/office/drawing/2014/chart" uri="{C3380CC4-5D6E-409C-BE32-E72D297353CC}">
              <c16:uniqueId val="{00000000-C157-4A2D-AD06-D38875180BDB}"/>
            </c:ext>
          </c:extLst>
        </c:ser>
        <c:dLbls>
          <c:showLegendKey val="0"/>
          <c:showVal val="0"/>
          <c:showCatName val="0"/>
          <c:showSerName val="0"/>
          <c:showPercent val="0"/>
          <c:showBubbleSize val="0"/>
        </c:dLbls>
        <c:gapWidth val="219"/>
        <c:overlap val="-27"/>
        <c:axId val="761313760"/>
        <c:axId val="761311136"/>
      </c:barChart>
      <c:catAx>
        <c:axId val="7613137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761311136"/>
        <c:crossesAt val="100"/>
        <c:auto val="1"/>
        <c:lblAlgn val="ctr"/>
        <c:lblOffset val="100"/>
        <c:noMultiLvlLbl val="0"/>
      </c:catAx>
      <c:valAx>
        <c:axId val="761311136"/>
        <c:scaling>
          <c:orientation val="minMax"/>
          <c:max val="110"/>
          <c:min val="8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761313760"/>
        <c:crosses val="autoZero"/>
        <c:crossBetween val="between"/>
      </c:valAx>
      <c:spPr>
        <a:noFill/>
        <a:ln>
          <a:noFill/>
        </a:ln>
        <a:effectLst/>
      </c:spPr>
    </c:plotArea>
    <c:plotVisOnly val="1"/>
    <c:dispBlanksAs val="gap"/>
    <c:showDLblsOverMax val="0"/>
  </c:chart>
  <c:spPr>
    <a:noFill/>
    <a:ln>
      <a:noFill/>
    </a:ln>
    <a:effectLst/>
  </c:spPr>
  <c:txPr>
    <a:bodyPr/>
    <a:lstStyle/>
    <a:p>
      <a:pPr>
        <a:defRPr sz="1100"/>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'Utgiftsjustering oppsumm'!$B$10</c:f>
              <c:strCache>
                <c:ptCount val="1"/>
                <c:pt idx="0">
                  <c:v>Gran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'Utgiftsjustering oppsumm'!$A$11:$A$18</c:f>
              <c:strCache>
                <c:ptCount val="8"/>
                <c:pt idx="0">
                  <c:v>Barnehage</c:v>
                </c:pt>
                <c:pt idx="1">
                  <c:v>Administrasjon</c:v>
                </c:pt>
                <c:pt idx="2">
                  <c:v>Landbruk</c:v>
                </c:pt>
                <c:pt idx="3">
                  <c:v>Grunnskole</c:v>
                </c:pt>
                <c:pt idx="4">
                  <c:v>Pleie og omsorg</c:v>
                </c:pt>
                <c:pt idx="5">
                  <c:v>Kommunehelse</c:v>
                </c:pt>
                <c:pt idx="6">
                  <c:v>Barnevern</c:v>
                </c:pt>
                <c:pt idx="7">
                  <c:v>Sosialtjeneste</c:v>
                </c:pt>
              </c:strCache>
            </c:strRef>
          </c:cat>
          <c:val>
            <c:numRef>
              <c:f>'Utgiftsjustering oppsumm'!$B$11:$B$18</c:f>
              <c:numCache>
                <c:formatCode>#,##0</c:formatCode>
                <c:ptCount val="8"/>
                <c:pt idx="0">
                  <c:v>8339.5042006865242</c:v>
                </c:pt>
                <c:pt idx="1">
                  <c:v>4153.970295382358</c:v>
                </c:pt>
                <c:pt idx="2">
                  <c:v>87.218846736203034</c:v>
                </c:pt>
                <c:pt idx="3">
                  <c:v>14351.085629970938</c:v>
                </c:pt>
                <c:pt idx="4">
                  <c:v>17372.83593830268</c:v>
                </c:pt>
                <c:pt idx="5">
                  <c:v>3129.0461466467418</c:v>
                </c:pt>
                <c:pt idx="6">
                  <c:v>1649.9624951472174</c:v>
                </c:pt>
                <c:pt idx="7">
                  <c:v>1809.7658958264331</c:v>
                </c:pt>
              </c:numCache>
            </c:numRef>
          </c:val>
          <c:extLst>
            <c:ext xmlns:c16="http://schemas.microsoft.com/office/drawing/2014/chart" uri="{C3380CC4-5D6E-409C-BE32-E72D297353CC}">
              <c16:uniqueId val="{00000000-88CA-4B37-8589-31CBB42CA352}"/>
            </c:ext>
          </c:extLst>
        </c:ser>
        <c:ser>
          <c:idx val="1"/>
          <c:order val="1"/>
          <c:tx>
            <c:strRef>
              <c:f>'Utgiftsjustering oppsumm'!$C$10</c:f>
              <c:strCache>
                <c:ptCount val="1"/>
                <c:pt idx="0">
                  <c:v>Kongsvinger</c:v>
                </c:pt>
              </c:strCache>
            </c:strRef>
          </c:tx>
          <c:spPr>
            <a:solidFill>
              <a:schemeClr val="accent2"/>
            </a:solidFill>
            <a:ln>
              <a:noFill/>
            </a:ln>
            <a:effectLst/>
          </c:spPr>
          <c:invertIfNegative val="0"/>
          <c:cat>
            <c:strRef>
              <c:f>'Utgiftsjustering oppsumm'!$A$11:$A$18</c:f>
              <c:strCache>
                <c:ptCount val="8"/>
                <c:pt idx="0">
                  <c:v>Barnehage</c:v>
                </c:pt>
                <c:pt idx="1">
                  <c:v>Administrasjon</c:v>
                </c:pt>
                <c:pt idx="2">
                  <c:v>Landbruk</c:v>
                </c:pt>
                <c:pt idx="3">
                  <c:v>Grunnskole</c:v>
                </c:pt>
                <c:pt idx="4">
                  <c:v>Pleie og omsorg</c:v>
                </c:pt>
                <c:pt idx="5">
                  <c:v>Kommunehelse</c:v>
                </c:pt>
                <c:pt idx="6">
                  <c:v>Barnevern</c:v>
                </c:pt>
                <c:pt idx="7">
                  <c:v>Sosialtjeneste</c:v>
                </c:pt>
              </c:strCache>
            </c:strRef>
          </c:cat>
          <c:val>
            <c:numRef>
              <c:f>'Utgiftsjustering oppsumm'!$C$11:$C$18</c:f>
              <c:numCache>
                <c:formatCode>#,##0</c:formatCode>
                <c:ptCount val="8"/>
                <c:pt idx="0">
                  <c:v>9178.5364821810745</c:v>
                </c:pt>
                <c:pt idx="1">
                  <c:v>4883.6680409332184</c:v>
                </c:pt>
                <c:pt idx="2">
                  <c:v>150.06331828985947</c:v>
                </c:pt>
                <c:pt idx="3">
                  <c:v>13656.844563566641</c:v>
                </c:pt>
                <c:pt idx="4">
                  <c:v>16404.28326520848</c:v>
                </c:pt>
                <c:pt idx="5">
                  <c:v>2717.4365211639997</c:v>
                </c:pt>
                <c:pt idx="6">
                  <c:v>2241.3875744785964</c:v>
                </c:pt>
                <c:pt idx="7">
                  <c:v>2711.5172184106823</c:v>
                </c:pt>
              </c:numCache>
            </c:numRef>
          </c:val>
          <c:extLst>
            <c:ext xmlns:c16="http://schemas.microsoft.com/office/drawing/2014/chart" uri="{C3380CC4-5D6E-409C-BE32-E72D297353CC}">
              <c16:uniqueId val="{00000001-88CA-4B37-8589-31CBB42CA352}"/>
            </c:ext>
          </c:extLst>
        </c:ser>
        <c:ser>
          <c:idx val="2"/>
          <c:order val="2"/>
          <c:tx>
            <c:strRef>
              <c:f>'Utgiftsjustering oppsumm'!$D$10</c:f>
              <c:strCache>
                <c:ptCount val="1"/>
                <c:pt idx="0">
                  <c:v>Østre Toten</c:v>
                </c:pt>
              </c:strCache>
            </c:strRef>
          </c:tx>
          <c:spPr>
            <a:solidFill>
              <a:schemeClr val="accent3"/>
            </a:solidFill>
            <a:ln>
              <a:noFill/>
            </a:ln>
            <a:effectLst/>
          </c:spPr>
          <c:invertIfNegative val="0"/>
          <c:cat>
            <c:strRef>
              <c:f>'Utgiftsjustering oppsumm'!$A$11:$A$18</c:f>
              <c:strCache>
                <c:ptCount val="8"/>
                <c:pt idx="0">
                  <c:v>Barnehage</c:v>
                </c:pt>
                <c:pt idx="1">
                  <c:v>Administrasjon</c:v>
                </c:pt>
                <c:pt idx="2">
                  <c:v>Landbruk</c:v>
                </c:pt>
                <c:pt idx="3">
                  <c:v>Grunnskole</c:v>
                </c:pt>
                <c:pt idx="4">
                  <c:v>Pleie og omsorg</c:v>
                </c:pt>
                <c:pt idx="5">
                  <c:v>Kommunehelse</c:v>
                </c:pt>
                <c:pt idx="6">
                  <c:v>Barnevern</c:v>
                </c:pt>
                <c:pt idx="7">
                  <c:v>Sosialtjeneste</c:v>
                </c:pt>
              </c:strCache>
            </c:strRef>
          </c:cat>
          <c:val>
            <c:numRef>
              <c:f>'Utgiftsjustering oppsumm'!$D$11:$D$18</c:f>
              <c:numCache>
                <c:formatCode>#,##0</c:formatCode>
                <c:ptCount val="8"/>
                <c:pt idx="0">
                  <c:v>8909.767056835417</c:v>
                </c:pt>
                <c:pt idx="1">
                  <c:v>4634.9102538624684</c:v>
                </c:pt>
                <c:pt idx="2">
                  <c:v>85.579996698017894</c:v>
                </c:pt>
                <c:pt idx="3">
                  <c:v>15940.323445221145</c:v>
                </c:pt>
                <c:pt idx="4">
                  <c:v>21396.455166030984</c:v>
                </c:pt>
                <c:pt idx="5">
                  <c:v>3587.9317559493311</c:v>
                </c:pt>
                <c:pt idx="6">
                  <c:v>3376.6267906315111</c:v>
                </c:pt>
                <c:pt idx="7">
                  <c:v>1459.7049405170387</c:v>
                </c:pt>
              </c:numCache>
            </c:numRef>
          </c:val>
          <c:extLst>
            <c:ext xmlns:c16="http://schemas.microsoft.com/office/drawing/2014/chart" uri="{C3380CC4-5D6E-409C-BE32-E72D297353CC}">
              <c16:uniqueId val="{00000002-88CA-4B37-8589-31CBB42CA352}"/>
            </c:ext>
          </c:extLst>
        </c:ser>
        <c:ser>
          <c:idx val="3"/>
          <c:order val="3"/>
          <c:tx>
            <c:strRef>
              <c:f>'Utgiftsjustering oppsumm'!$E$10</c:f>
              <c:strCache>
                <c:ptCount val="1"/>
                <c:pt idx="0">
                  <c:v>Vestre Toten</c:v>
                </c:pt>
              </c:strCache>
            </c:strRef>
          </c:tx>
          <c:spPr>
            <a:solidFill>
              <a:schemeClr val="accent4"/>
            </a:solidFill>
            <a:ln>
              <a:noFill/>
            </a:ln>
            <a:effectLst/>
          </c:spPr>
          <c:invertIfNegative val="0"/>
          <c:cat>
            <c:strRef>
              <c:f>'Utgiftsjustering oppsumm'!$A$11:$A$18</c:f>
              <c:strCache>
                <c:ptCount val="8"/>
                <c:pt idx="0">
                  <c:v>Barnehage</c:v>
                </c:pt>
                <c:pt idx="1">
                  <c:v>Administrasjon</c:v>
                </c:pt>
                <c:pt idx="2">
                  <c:v>Landbruk</c:v>
                </c:pt>
                <c:pt idx="3">
                  <c:v>Grunnskole</c:v>
                </c:pt>
                <c:pt idx="4">
                  <c:v>Pleie og omsorg</c:v>
                </c:pt>
                <c:pt idx="5">
                  <c:v>Kommunehelse</c:v>
                </c:pt>
                <c:pt idx="6">
                  <c:v>Barnevern</c:v>
                </c:pt>
                <c:pt idx="7">
                  <c:v>Sosialtjeneste</c:v>
                </c:pt>
              </c:strCache>
            </c:strRef>
          </c:cat>
          <c:val>
            <c:numRef>
              <c:f>'Utgiftsjustering oppsumm'!$E$11:$E$18</c:f>
              <c:numCache>
                <c:formatCode>#,##0</c:formatCode>
                <c:ptCount val="8"/>
                <c:pt idx="0">
                  <c:v>8875.0093591693148</c:v>
                </c:pt>
                <c:pt idx="1">
                  <c:v>5701.2632754975666</c:v>
                </c:pt>
                <c:pt idx="2">
                  <c:v>73.467714494976846</c:v>
                </c:pt>
                <c:pt idx="3">
                  <c:v>16143.696800621537</c:v>
                </c:pt>
                <c:pt idx="4">
                  <c:v>17122.121545726674</c:v>
                </c:pt>
                <c:pt idx="5">
                  <c:v>3199.0882466676358</c:v>
                </c:pt>
                <c:pt idx="6">
                  <c:v>4071.8619611733006</c:v>
                </c:pt>
                <c:pt idx="7">
                  <c:v>2123.366898910801</c:v>
                </c:pt>
              </c:numCache>
            </c:numRef>
          </c:val>
          <c:extLst>
            <c:ext xmlns:c16="http://schemas.microsoft.com/office/drawing/2014/chart" uri="{C3380CC4-5D6E-409C-BE32-E72D297353CC}">
              <c16:uniqueId val="{00000003-88CA-4B37-8589-31CBB42CA352}"/>
            </c:ext>
          </c:extLst>
        </c:ser>
        <c:ser>
          <c:idx val="4"/>
          <c:order val="4"/>
          <c:tx>
            <c:strRef>
              <c:f>'Utgiftsjustering oppsumm'!$F$10</c:f>
              <c:strCache>
                <c:ptCount val="1"/>
                <c:pt idx="0">
                  <c:v>Snitt</c:v>
                </c:pt>
              </c:strCache>
            </c:strRef>
          </c:tx>
          <c:spPr>
            <a:solidFill>
              <a:schemeClr val="accent5"/>
            </a:solidFill>
            <a:ln>
              <a:noFill/>
            </a:ln>
            <a:effectLst/>
          </c:spPr>
          <c:invertIfNegative val="0"/>
          <c:cat>
            <c:strRef>
              <c:f>'Utgiftsjustering oppsumm'!$A$11:$A$18</c:f>
              <c:strCache>
                <c:ptCount val="8"/>
                <c:pt idx="0">
                  <c:v>Barnehage</c:v>
                </c:pt>
                <c:pt idx="1">
                  <c:v>Administrasjon</c:v>
                </c:pt>
                <c:pt idx="2">
                  <c:v>Landbruk</c:v>
                </c:pt>
                <c:pt idx="3">
                  <c:v>Grunnskole</c:v>
                </c:pt>
                <c:pt idx="4">
                  <c:v>Pleie og omsorg</c:v>
                </c:pt>
                <c:pt idx="5">
                  <c:v>Kommunehelse</c:v>
                </c:pt>
                <c:pt idx="6">
                  <c:v>Barnevern</c:v>
                </c:pt>
                <c:pt idx="7">
                  <c:v>Sosialtjeneste</c:v>
                </c:pt>
              </c:strCache>
            </c:strRef>
          </c:cat>
          <c:val>
            <c:numRef>
              <c:f>'Utgiftsjustering oppsumm'!$F$11:$F$18</c:f>
              <c:numCache>
                <c:formatCode>#,##0</c:formatCode>
                <c:ptCount val="8"/>
                <c:pt idx="0">
                  <c:v>8997.3321710085984</c:v>
                </c:pt>
                <c:pt idx="1">
                  <c:v>5043.5399614373755</c:v>
                </c:pt>
                <c:pt idx="2">
                  <c:v>98.929757314266737</c:v>
                </c:pt>
                <c:pt idx="3">
                  <c:v>15113.727055554826</c:v>
                </c:pt>
                <c:pt idx="4">
                  <c:v>18171.251239631038</c:v>
                </c:pt>
                <c:pt idx="5">
                  <c:v>3134.9001724084233</c:v>
                </c:pt>
                <c:pt idx="6">
                  <c:v>3125.709169869589</c:v>
                </c:pt>
                <c:pt idx="7">
                  <c:v>2201.1395404328546</c:v>
                </c:pt>
              </c:numCache>
            </c:numRef>
          </c:val>
          <c:extLst>
            <c:ext xmlns:c16="http://schemas.microsoft.com/office/drawing/2014/chart" uri="{C3380CC4-5D6E-409C-BE32-E72D297353CC}">
              <c16:uniqueId val="{00000004-88CA-4B37-8589-31CBB42CA352}"/>
            </c:ext>
          </c:extLst>
        </c:ser>
        <c:ser>
          <c:idx val="5"/>
          <c:order val="5"/>
          <c:tx>
            <c:strRef>
              <c:f>'Utgiftsjustering oppsumm'!$G$10</c:f>
              <c:strCache>
                <c:ptCount val="1"/>
                <c:pt idx="0">
                  <c:v>K-gr 7</c:v>
                </c:pt>
              </c:strCache>
            </c:strRef>
          </c:tx>
          <c:spPr>
            <a:solidFill>
              <a:schemeClr val="accent6"/>
            </a:solidFill>
            <a:ln>
              <a:noFill/>
            </a:ln>
            <a:effectLst/>
          </c:spPr>
          <c:invertIfNegative val="0"/>
          <c:cat>
            <c:strRef>
              <c:f>'Utgiftsjustering oppsumm'!$A$11:$A$18</c:f>
              <c:strCache>
                <c:ptCount val="8"/>
                <c:pt idx="0">
                  <c:v>Barnehage</c:v>
                </c:pt>
                <c:pt idx="1">
                  <c:v>Administrasjon</c:v>
                </c:pt>
                <c:pt idx="2">
                  <c:v>Landbruk</c:v>
                </c:pt>
                <c:pt idx="3">
                  <c:v>Grunnskole</c:v>
                </c:pt>
                <c:pt idx="4">
                  <c:v>Pleie og omsorg</c:v>
                </c:pt>
                <c:pt idx="5">
                  <c:v>Kommunehelse</c:v>
                </c:pt>
                <c:pt idx="6">
                  <c:v>Barnevern</c:v>
                </c:pt>
                <c:pt idx="7">
                  <c:v>Sosialtjeneste</c:v>
                </c:pt>
              </c:strCache>
            </c:strRef>
          </c:cat>
          <c:val>
            <c:numRef>
              <c:f>'Utgiftsjustering oppsumm'!$G$11:$G$18</c:f>
              <c:numCache>
                <c:formatCode>#,##0</c:formatCode>
                <c:ptCount val="8"/>
                <c:pt idx="0">
                  <c:v>9035.50509139323</c:v>
                </c:pt>
                <c:pt idx="1">
                  <c:v>4595.2696156232641</c:v>
                </c:pt>
                <c:pt idx="2">
                  <c:v>97.619994141639651</c:v>
                </c:pt>
                <c:pt idx="3">
                  <c:v>14004.540516438992</c:v>
                </c:pt>
                <c:pt idx="4">
                  <c:v>18804.746275908175</c:v>
                </c:pt>
                <c:pt idx="5">
                  <c:v>3166.0658071255266</c:v>
                </c:pt>
                <c:pt idx="6">
                  <c:v>2257.2824145036961</c:v>
                </c:pt>
                <c:pt idx="7">
                  <c:v>2184.2413062800806</c:v>
                </c:pt>
              </c:numCache>
            </c:numRef>
          </c:val>
          <c:extLst>
            <c:ext xmlns:c16="http://schemas.microsoft.com/office/drawing/2014/chart" uri="{C3380CC4-5D6E-409C-BE32-E72D297353CC}">
              <c16:uniqueId val="{00000005-88CA-4B37-8589-31CBB42CA352}"/>
            </c:ext>
          </c:extLst>
        </c:ser>
        <c:dLbls>
          <c:showLegendKey val="0"/>
          <c:showVal val="0"/>
          <c:showCatName val="0"/>
          <c:showSerName val="0"/>
          <c:showPercent val="0"/>
          <c:showBubbleSize val="0"/>
        </c:dLbls>
        <c:gapWidth val="219"/>
        <c:overlap val="-27"/>
        <c:axId val="871257824"/>
        <c:axId val="871258808"/>
      </c:barChart>
      <c:catAx>
        <c:axId val="871257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871258808"/>
        <c:crosses val="autoZero"/>
        <c:auto val="1"/>
        <c:lblAlgn val="ctr"/>
        <c:lblOffset val="100"/>
        <c:noMultiLvlLbl val="0"/>
      </c:catAx>
      <c:valAx>
        <c:axId val="87125880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87125782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050"/>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r>
              <a:rPr lang="en-US"/>
              <a:t>Mer-/mindreforbruk 2020 (mill. kr) sammenlignet med</a:t>
            </a:r>
          </a:p>
        </c:rich>
      </c:tx>
      <c:layout/>
      <c:overlay val="0"/>
      <c:spPr>
        <a:noFill/>
        <a:ln>
          <a:noFill/>
        </a:ln>
        <a:effectLst/>
      </c:spPr>
      <c:txPr>
        <a:bodyPr rot="0" spcFirstLastPara="1" vertOverflow="ellipsis" vert="horz" wrap="square" anchor="ctr" anchorCtr="1"/>
        <a:lstStyle/>
        <a:p>
          <a:pPr>
            <a:defRPr sz="132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'Utgiftsjustering oppsumm'!$B$54</c:f>
              <c:strCache>
                <c:ptCount val="1"/>
                <c:pt idx="0">
                  <c:v>Snitt sammenligningskommuner</c:v>
                </c:pt>
              </c:strCache>
            </c:strRef>
          </c:tx>
          <c:spPr>
            <a:solidFill>
              <a:schemeClr val="accent1"/>
            </a:solidFill>
            <a:ln>
              <a:noFill/>
            </a:ln>
            <a:effectLst/>
          </c:spPr>
          <c:invertIfNegative val="0"/>
          <c:cat>
            <c:strRef>
              <c:f>'Utgiftsjustering oppsumm'!$A$55:$A$63</c:f>
              <c:strCache>
                <c:ptCount val="9"/>
                <c:pt idx="0">
                  <c:v>Barnehage</c:v>
                </c:pt>
                <c:pt idx="1">
                  <c:v>Administrasjon</c:v>
                </c:pt>
                <c:pt idx="2">
                  <c:v>Landbruk</c:v>
                </c:pt>
                <c:pt idx="3">
                  <c:v>Grunnskole</c:v>
                </c:pt>
                <c:pt idx="4">
                  <c:v>Pleie og omsorg</c:v>
                </c:pt>
                <c:pt idx="5">
                  <c:v>Kommunehelse</c:v>
                </c:pt>
                <c:pt idx="6">
                  <c:v>Barnevern</c:v>
                </c:pt>
                <c:pt idx="7">
                  <c:v>Sosialtjeneste</c:v>
                </c:pt>
                <c:pt idx="8">
                  <c:v>Sum</c:v>
                </c:pt>
              </c:strCache>
            </c:strRef>
          </c:cat>
          <c:val>
            <c:numRef>
              <c:f>'Utgiftsjustering oppsumm'!$B$55:$B$63</c:f>
              <c:numCache>
                <c:formatCode>0.0</c:formatCode>
                <c:ptCount val="9"/>
                <c:pt idx="0">
                  <c:v>-2.2928721785737496</c:v>
                </c:pt>
                <c:pt idx="1">
                  <c:v>-8.715386006659843</c:v>
                </c:pt>
                <c:pt idx="2">
                  <c:v>-7.2408826493025061E-2</c:v>
                </c:pt>
                <c:pt idx="3">
                  <c:v>8.728896837269895E-2</c:v>
                </c:pt>
                <c:pt idx="4">
                  <c:v>-14.375590805730274</c:v>
                </c:pt>
                <c:pt idx="5">
                  <c:v>2.0991725936677539</c:v>
                </c:pt>
                <c:pt idx="6">
                  <c:v>-18.305197405096198</c:v>
                </c:pt>
                <c:pt idx="7">
                  <c:v>-2.9327351468080032</c:v>
                </c:pt>
                <c:pt idx="8">
                  <c:v>-44.507728807320646</c:v>
                </c:pt>
              </c:numCache>
            </c:numRef>
          </c:val>
          <c:extLst>
            <c:ext xmlns:c16="http://schemas.microsoft.com/office/drawing/2014/chart" uri="{C3380CC4-5D6E-409C-BE32-E72D297353CC}">
              <c16:uniqueId val="{00000000-633B-4302-A9B6-AC52084E99AA}"/>
            </c:ext>
          </c:extLst>
        </c:ser>
        <c:ser>
          <c:idx val="1"/>
          <c:order val="1"/>
          <c:tx>
            <c:strRef>
              <c:f>'Utgiftsjustering oppsumm'!$C$54</c:f>
              <c:strCache>
                <c:ptCount val="1"/>
                <c:pt idx="0">
                  <c:v>K-gr. 7</c:v>
                </c:pt>
              </c:strCache>
            </c:strRef>
          </c:tx>
          <c:spPr>
            <a:solidFill>
              <a:schemeClr val="accent2"/>
            </a:solidFill>
            <a:ln>
              <a:noFill/>
            </a:ln>
            <a:effectLst/>
          </c:spPr>
          <c:invertIfNegative val="0"/>
          <c:cat>
            <c:strRef>
              <c:f>'Utgiftsjustering oppsumm'!$A$55:$A$63</c:f>
              <c:strCache>
                <c:ptCount val="9"/>
                <c:pt idx="0">
                  <c:v>Barnehage</c:v>
                </c:pt>
                <c:pt idx="1">
                  <c:v>Administrasjon</c:v>
                </c:pt>
                <c:pt idx="2">
                  <c:v>Landbruk</c:v>
                </c:pt>
                <c:pt idx="3">
                  <c:v>Grunnskole</c:v>
                </c:pt>
                <c:pt idx="4">
                  <c:v>Pleie og omsorg</c:v>
                </c:pt>
                <c:pt idx="5">
                  <c:v>Kommunehelse</c:v>
                </c:pt>
                <c:pt idx="6">
                  <c:v>Barnevern</c:v>
                </c:pt>
                <c:pt idx="7">
                  <c:v>Sosialtjeneste</c:v>
                </c:pt>
                <c:pt idx="8">
                  <c:v>Sum</c:v>
                </c:pt>
              </c:strCache>
            </c:strRef>
          </c:cat>
          <c:val>
            <c:numRef>
              <c:f>'Utgiftsjustering oppsumm'!$C$55:$C$63</c:f>
              <c:numCache>
                <c:formatCode>0.0</c:formatCode>
                <c:ptCount val="9"/>
                <c:pt idx="0">
                  <c:v>-2.8124437979289714</c:v>
                </c:pt>
                <c:pt idx="1">
                  <c:v>-2.6139783297839734</c:v>
                </c:pt>
                <c:pt idx="2">
                  <c:v>-5.4581639950397803E-2</c:v>
                </c:pt>
                <c:pt idx="3">
                  <c:v>15.184426952278306</c:v>
                </c:pt>
                <c:pt idx="4">
                  <c:v>-22.998091744498396</c:v>
                </c:pt>
                <c:pt idx="5">
                  <c:v>1.6749771395332607</c:v>
                </c:pt>
                <c:pt idx="6">
                  <c:v>-6.4850408378110318</c:v>
                </c:pt>
                <c:pt idx="7">
                  <c:v>-2.7027332817545968</c:v>
                </c:pt>
                <c:pt idx="8">
                  <c:v>-20.8074655399158</c:v>
                </c:pt>
              </c:numCache>
            </c:numRef>
          </c:val>
          <c:extLst>
            <c:ext xmlns:c16="http://schemas.microsoft.com/office/drawing/2014/chart" uri="{C3380CC4-5D6E-409C-BE32-E72D297353CC}">
              <c16:uniqueId val="{00000001-633B-4302-A9B6-AC52084E99AA}"/>
            </c:ext>
          </c:extLst>
        </c:ser>
        <c:ser>
          <c:idx val="2"/>
          <c:order val="2"/>
          <c:tx>
            <c:strRef>
              <c:f>'Utgiftsjustering oppsumm'!$D$54</c:f>
              <c:strCache>
                <c:ptCount val="1"/>
                <c:pt idx="0">
                  <c:v>"Normert og inntektsjustert"</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'Utgiftsjustering oppsumm'!$A$55:$A$63</c:f>
              <c:strCache>
                <c:ptCount val="9"/>
                <c:pt idx="0">
                  <c:v>Barnehage</c:v>
                </c:pt>
                <c:pt idx="1">
                  <c:v>Administrasjon</c:v>
                </c:pt>
                <c:pt idx="2">
                  <c:v>Landbruk</c:v>
                </c:pt>
                <c:pt idx="3">
                  <c:v>Grunnskole</c:v>
                </c:pt>
                <c:pt idx="4">
                  <c:v>Pleie og omsorg</c:v>
                </c:pt>
                <c:pt idx="5">
                  <c:v>Kommunehelse</c:v>
                </c:pt>
                <c:pt idx="6">
                  <c:v>Barnevern</c:v>
                </c:pt>
                <c:pt idx="7">
                  <c:v>Sosialtjeneste</c:v>
                </c:pt>
                <c:pt idx="8">
                  <c:v>Sum</c:v>
                </c:pt>
              </c:strCache>
            </c:strRef>
          </c:cat>
          <c:val>
            <c:numRef>
              <c:f>'Utgiftsjustering oppsumm'!$D$55:$D$63</c:f>
              <c:numCache>
                <c:formatCode>0.0</c:formatCode>
                <c:ptCount val="9"/>
                <c:pt idx="0">
                  <c:v>4.2206648362810153</c:v>
                </c:pt>
                <c:pt idx="1">
                  <c:v>-1.7409834555168717</c:v>
                </c:pt>
                <c:pt idx="2">
                  <c:v>-0.54647538500001658</c:v>
                </c:pt>
                <c:pt idx="3">
                  <c:v>23.842161371796706</c:v>
                </c:pt>
                <c:pt idx="4">
                  <c:v>-10.523895820768507</c:v>
                </c:pt>
                <c:pt idx="5">
                  <c:v>-0.48631002446715682</c:v>
                </c:pt>
                <c:pt idx="6">
                  <c:v>-3.013811613214072</c:v>
                </c:pt>
                <c:pt idx="7">
                  <c:v>-6.0972421468316753</c:v>
                </c:pt>
                <c:pt idx="8">
                  <c:v>5.6541077622794216</c:v>
                </c:pt>
              </c:numCache>
            </c:numRef>
          </c:val>
          <c:extLst>
            <c:ext xmlns:c16="http://schemas.microsoft.com/office/drawing/2014/chart" uri="{C3380CC4-5D6E-409C-BE32-E72D297353CC}">
              <c16:uniqueId val="{00000002-633B-4302-A9B6-AC52084E99AA}"/>
            </c:ext>
          </c:extLst>
        </c:ser>
        <c:dLbls>
          <c:showLegendKey val="0"/>
          <c:showVal val="0"/>
          <c:showCatName val="0"/>
          <c:showSerName val="0"/>
          <c:showPercent val="0"/>
          <c:showBubbleSize val="0"/>
        </c:dLbls>
        <c:gapWidth val="219"/>
        <c:overlap val="-27"/>
        <c:axId val="529288704"/>
        <c:axId val="529289032"/>
      </c:barChart>
      <c:catAx>
        <c:axId val="5292887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529289032"/>
        <c:crosses val="autoZero"/>
        <c:auto val="1"/>
        <c:lblAlgn val="ctr"/>
        <c:lblOffset val="100"/>
        <c:noMultiLvlLbl val="0"/>
      </c:catAx>
      <c:valAx>
        <c:axId val="5292890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crossAx val="5292887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100"/>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'Funksjon k-gr'!$I$138</c:f>
              <c:strCache>
                <c:ptCount val="1"/>
                <c:pt idx="0">
                  <c:v>Gran</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'Funksjon k-gr'!$J$137:$N$137</c:f>
              <c:strCache>
                <c:ptCount val="5"/>
                <c:pt idx="0">
                  <c:v>Fys.planl./kult.minne/natur/nærmiljø</c:v>
                </c:pt>
                <c:pt idx="1">
                  <c:v>Kultur</c:v>
                </c:pt>
                <c:pt idx="2">
                  <c:v>Kirke</c:v>
                </c:pt>
                <c:pt idx="3">
                  <c:v>Samferdsel</c:v>
                </c:pt>
                <c:pt idx="4">
                  <c:v>Brann og ulykkesvern</c:v>
                </c:pt>
              </c:strCache>
            </c:strRef>
          </c:cat>
          <c:val>
            <c:numRef>
              <c:f>'Funksjon k-gr'!$J$138:$N$138</c:f>
              <c:numCache>
                <c:formatCode>#,##0</c:formatCode>
                <c:ptCount val="5"/>
                <c:pt idx="0">
                  <c:v>385.71743442803614</c:v>
                </c:pt>
                <c:pt idx="1">
                  <c:v>1437.0729556975975</c:v>
                </c:pt>
                <c:pt idx="2">
                  <c:v>742.92851370215271</c:v>
                </c:pt>
                <c:pt idx="3">
                  <c:v>1314.304606568217</c:v>
                </c:pt>
                <c:pt idx="4">
                  <c:v>740.94482403937991</c:v>
                </c:pt>
              </c:numCache>
            </c:numRef>
          </c:val>
          <c:extLst>
            <c:ext xmlns:c16="http://schemas.microsoft.com/office/drawing/2014/chart" uri="{C3380CC4-5D6E-409C-BE32-E72D297353CC}">
              <c16:uniqueId val="{00000000-9F2A-4DDB-B239-2C0E9DB450A3}"/>
            </c:ext>
          </c:extLst>
        </c:ser>
        <c:ser>
          <c:idx val="1"/>
          <c:order val="1"/>
          <c:tx>
            <c:strRef>
              <c:f>'Funksjon k-gr'!$I$139</c:f>
              <c:strCache>
                <c:ptCount val="1"/>
                <c:pt idx="0">
                  <c:v>Kongsvinger</c:v>
                </c:pt>
              </c:strCache>
            </c:strRef>
          </c:tx>
          <c:spPr>
            <a:solidFill>
              <a:schemeClr val="accent2"/>
            </a:solidFill>
            <a:ln>
              <a:noFill/>
            </a:ln>
            <a:effectLst/>
          </c:spPr>
          <c:invertIfNegative val="0"/>
          <c:cat>
            <c:strRef>
              <c:f>'Funksjon k-gr'!$J$137:$N$137</c:f>
              <c:strCache>
                <c:ptCount val="5"/>
                <c:pt idx="0">
                  <c:v>Fys.planl./kult.minne/natur/nærmiljø</c:v>
                </c:pt>
                <c:pt idx="1">
                  <c:v>Kultur</c:v>
                </c:pt>
                <c:pt idx="2">
                  <c:v>Kirke</c:v>
                </c:pt>
                <c:pt idx="3">
                  <c:v>Samferdsel</c:v>
                </c:pt>
                <c:pt idx="4">
                  <c:v>Brann og ulykkesvern</c:v>
                </c:pt>
              </c:strCache>
            </c:strRef>
          </c:cat>
          <c:val>
            <c:numRef>
              <c:f>'Funksjon k-gr'!$J$139:$N$139</c:f>
              <c:numCache>
                <c:formatCode>#,##0</c:formatCode>
                <c:ptCount val="5"/>
                <c:pt idx="0">
                  <c:v>694.41487871827906</c:v>
                </c:pt>
                <c:pt idx="1">
                  <c:v>2595.9330009523278</c:v>
                </c:pt>
                <c:pt idx="2">
                  <c:v>559.46445577278587</c:v>
                </c:pt>
                <c:pt idx="3">
                  <c:v>1113.3830037532912</c:v>
                </c:pt>
                <c:pt idx="4">
                  <c:v>1050.1932664836704</c:v>
                </c:pt>
              </c:numCache>
            </c:numRef>
          </c:val>
          <c:extLst>
            <c:ext xmlns:c16="http://schemas.microsoft.com/office/drawing/2014/chart" uri="{C3380CC4-5D6E-409C-BE32-E72D297353CC}">
              <c16:uniqueId val="{00000001-9F2A-4DDB-B239-2C0E9DB450A3}"/>
            </c:ext>
          </c:extLst>
        </c:ser>
        <c:ser>
          <c:idx val="2"/>
          <c:order val="2"/>
          <c:tx>
            <c:strRef>
              <c:f>'Funksjon k-gr'!$I$140</c:f>
              <c:strCache>
                <c:ptCount val="1"/>
                <c:pt idx="0">
                  <c:v>Østre Toten</c:v>
                </c:pt>
              </c:strCache>
            </c:strRef>
          </c:tx>
          <c:spPr>
            <a:solidFill>
              <a:schemeClr val="accent3"/>
            </a:solidFill>
            <a:ln>
              <a:noFill/>
            </a:ln>
            <a:effectLst/>
          </c:spPr>
          <c:invertIfNegative val="0"/>
          <c:cat>
            <c:strRef>
              <c:f>'Funksjon k-gr'!$J$137:$N$137</c:f>
              <c:strCache>
                <c:ptCount val="5"/>
                <c:pt idx="0">
                  <c:v>Fys.planl./kult.minne/natur/nærmiljø</c:v>
                </c:pt>
                <c:pt idx="1">
                  <c:v>Kultur</c:v>
                </c:pt>
                <c:pt idx="2">
                  <c:v>Kirke</c:v>
                </c:pt>
                <c:pt idx="3">
                  <c:v>Samferdsel</c:v>
                </c:pt>
                <c:pt idx="4">
                  <c:v>Brann og ulykkesvern</c:v>
                </c:pt>
              </c:strCache>
            </c:strRef>
          </c:cat>
          <c:val>
            <c:numRef>
              <c:f>'Funksjon k-gr'!$J$140:$N$140</c:f>
              <c:numCache>
                <c:formatCode>#,##0</c:formatCode>
                <c:ptCount val="5"/>
                <c:pt idx="0">
                  <c:v>344.2942640037657</c:v>
                </c:pt>
                <c:pt idx="1">
                  <c:v>1679.5777015668079</c:v>
                </c:pt>
                <c:pt idx="2">
                  <c:v>191.44643937865644</c:v>
                </c:pt>
                <c:pt idx="3">
                  <c:v>712.79671844529616</c:v>
                </c:pt>
                <c:pt idx="4">
                  <c:v>539.5064218949633</c:v>
                </c:pt>
              </c:numCache>
            </c:numRef>
          </c:val>
          <c:extLst>
            <c:ext xmlns:c16="http://schemas.microsoft.com/office/drawing/2014/chart" uri="{C3380CC4-5D6E-409C-BE32-E72D297353CC}">
              <c16:uniqueId val="{00000002-9F2A-4DDB-B239-2C0E9DB450A3}"/>
            </c:ext>
          </c:extLst>
        </c:ser>
        <c:ser>
          <c:idx val="3"/>
          <c:order val="3"/>
          <c:tx>
            <c:strRef>
              <c:f>'Funksjon k-gr'!$I$141</c:f>
              <c:strCache>
                <c:ptCount val="1"/>
                <c:pt idx="0">
                  <c:v>Vestre Toten</c:v>
                </c:pt>
              </c:strCache>
            </c:strRef>
          </c:tx>
          <c:spPr>
            <a:solidFill>
              <a:schemeClr val="accent4"/>
            </a:solidFill>
            <a:ln>
              <a:noFill/>
            </a:ln>
            <a:effectLst/>
          </c:spPr>
          <c:invertIfNegative val="0"/>
          <c:cat>
            <c:strRef>
              <c:f>'Funksjon k-gr'!$J$137:$N$137</c:f>
              <c:strCache>
                <c:ptCount val="5"/>
                <c:pt idx="0">
                  <c:v>Fys.planl./kult.minne/natur/nærmiljø</c:v>
                </c:pt>
                <c:pt idx="1">
                  <c:v>Kultur</c:v>
                </c:pt>
                <c:pt idx="2">
                  <c:v>Kirke</c:v>
                </c:pt>
                <c:pt idx="3">
                  <c:v>Samferdsel</c:v>
                </c:pt>
                <c:pt idx="4">
                  <c:v>Brann og ulykkesvern</c:v>
                </c:pt>
              </c:strCache>
            </c:strRef>
          </c:cat>
          <c:val>
            <c:numRef>
              <c:f>'Funksjon k-gr'!$J$141:$N$141</c:f>
              <c:numCache>
                <c:formatCode>#,##0</c:formatCode>
                <c:ptCount val="5"/>
                <c:pt idx="0">
                  <c:v>526.3392525447656</c:v>
                </c:pt>
                <c:pt idx="1">
                  <c:v>1931.3470540159001</c:v>
                </c:pt>
                <c:pt idx="2">
                  <c:v>557.09933873244665</c:v>
                </c:pt>
                <c:pt idx="3">
                  <c:v>1413.1807712311465</c:v>
                </c:pt>
                <c:pt idx="4">
                  <c:v>596.47819303068582</c:v>
                </c:pt>
              </c:numCache>
            </c:numRef>
          </c:val>
          <c:extLst>
            <c:ext xmlns:c16="http://schemas.microsoft.com/office/drawing/2014/chart" uri="{C3380CC4-5D6E-409C-BE32-E72D297353CC}">
              <c16:uniqueId val="{00000003-9F2A-4DDB-B239-2C0E9DB450A3}"/>
            </c:ext>
          </c:extLst>
        </c:ser>
        <c:ser>
          <c:idx val="4"/>
          <c:order val="4"/>
          <c:tx>
            <c:strRef>
              <c:f>'Funksjon k-gr'!$I$142</c:f>
              <c:strCache>
                <c:ptCount val="1"/>
                <c:pt idx="0">
                  <c:v>Snitt</c:v>
                </c:pt>
              </c:strCache>
            </c:strRef>
          </c:tx>
          <c:spPr>
            <a:solidFill>
              <a:schemeClr val="accent5"/>
            </a:solidFill>
            <a:ln>
              <a:noFill/>
            </a:ln>
            <a:effectLst/>
          </c:spPr>
          <c:invertIfNegative val="0"/>
          <c:cat>
            <c:strRef>
              <c:f>'Funksjon k-gr'!$J$137:$N$137</c:f>
              <c:strCache>
                <c:ptCount val="5"/>
                <c:pt idx="0">
                  <c:v>Fys.planl./kult.minne/natur/nærmiljø</c:v>
                </c:pt>
                <c:pt idx="1">
                  <c:v>Kultur</c:v>
                </c:pt>
                <c:pt idx="2">
                  <c:v>Kirke</c:v>
                </c:pt>
                <c:pt idx="3">
                  <c:v>Samferdsel</c:v>
                </c:pt>
                <c:pt idx="4">
                  <c:v>Brann og ulykkesvern</c:v>
                </c:pt>
              </c:strCache>
            </c:strRef>
          </c:cat>
          <c:val>
            <c:numRef>
              <c:f>'Funksjon k-gr'!$J$142:$N$142</c:f>
              <c:numCache>
                <c:formatCode>#,##0</c:formatCode>
                <c:ptCount val="5"/>
                <c:pt idx="0">
                  <c:v>532.68660271540239</c:v>
                </c:pt>
                <c:pt idx="1">
                  <c:v>2107.1652844243304</c:v>
                </c:pt>
                <c:pt idx="2">
                  <c:v>440.26764253697411</c:v>
                </c:pt>
                <c:pt idx="3">
                  <c:v>1071.7611138780019</c:v>
                </c:pt>
                <c:pt idx="4">
                  <c:v>753.51334964595833</c:v>
                </c:pt>
              </c:numCache>
            </c:numRef>
          </c:val>
          <c:extLst>
            <c:ext xmlns:c16="http://schemas.microsoft.com/office/drawing/2014/chart" uri="{C3380CC4-5D6E-409C-BE32-E72D297353CC}">
              <c16:uniqueId val="{00000004-9F2A-4DDB-B239-2C0E9DB450A3}"/>
            </c:ext>
          </c:extLst>
        </c:ser>
        <c:ser>
          <c:idx val="5"/>
          <c:order val="5"/>
          <c:tx>
            <c:strRef>
              <c:f>'Funksjon k-gr'!$I$143</c:f>
              <c:strCache>
                <c:ptCount val="1"/>
                <c:pt idx="0">
                  <c:v>KOSTRA-gruppe 7</c:v>
                </c:pt>
              </c:strCache>
            </c:strRef>
          </c:tx>
          <c:spPr>
            <a:solidFill>
              <a:schemeClr val="accent6"/>
            </a:solidFill>
            <a:ln>
              <a:noFill/>
            </a:ln>
            <a:effectLst/>
          </c:spPr>
          <c:invertIfNegative val="0"/>
          <c:cat>
            <c:strRef>
              <c:f>'Funksjon k-gr'!$J$137:$N$137</c:f>
              <c:strCache>
                <c:ptCount val="5"/>
                <c:pt idx="0">
                  <c:v>Fys.planl./kult.minne/natur/nærmiljø</c:v>
                </c:pt>
                <c:pt idx="1">
                  <c:v>Kultur</c:v>
                </c:pt>
                <c:pt idx="2">
                  <c:v>Kirke</c:v>
                </c:pt>
                <c:pt idx="3">
                  <c:v>Samferdsel</c:v>
                </c:pt>
                <c:pt idx="4">
                  <c:v>Brann og ulykkesvern</c:v>
                </c:pt>
              </c:strCache>
            </c:strRef>
          </c:cat>
          <c:val>
            <c:numRef>
              <c:f>'Funksjon k-gr'!$J$143:$N$143</c:f>
              <c:numCache>
                <c:formatCode>#,##0</c:formatCode>
                <c:ptCount val="5"/>
                <c:pt idx="0">
                  <c:v>681.80570679840287</c:v>
                </c:pt>
                <c:pt idx="1">
                  <c:v>2109.0754561631829</c:v>
                </c:pt>
                <c:pt idx="2">
                  <c:v>589.96042601790123</c:v>
                </c:pt>
                <c:pt idx="3">
                  <c:v>1110.7681956211875</c:v>
                </c:pt>
                <c:pt idx="4">
                  <c:v>815.98186856480129</c:v>
                </c:pt>
              </c:numCache>
            </c:numRef>
          </c:val>
          <c:extLst>
            <c:ext xmlns:c16="http://schemas.microsoft.com/office/drawing/2014/chart" uri="{C3380CC4-5D6E-409C-BE32-E72D297353CC}">
              <c16:uniqueId val="{00000005-9F2A-4DDB-B239-2C0E9DB450A3}"/>
            </c:ext>
          </c:extLst>
        </c:ser>
        <c:ser>
          <c:idx val="6"/>
          <c:order val="6"/>
          <c:tx>
            <c:strRef>
              <c:f>'Funksjon k-gr'!$I$144</c:f>
              <c:strCache>
                <c:ptCount val="1"/>
                <c:pt idx="0">
                  <c:v>Landet</c:v>
                </c:pt>
              </c:strCache>
            </c:strRef>
          </c:tx>
          <c:spPr>
            <a:solidFill>
              <a:schemeClr val="accent1">
                <a:lumMod val="60000"/>
              </a:schemeClr>
            </a:solidFill>
            <a:ln>
              <a:noFill/>
            </a:ln>
            <a:effectLst/>
          </c:spPr>
          <c:invertIfNegative val="0"/>
          <c:cat>
            <c:strRef>
              <c:f>'Funksjon k-gr'!$J$137:$N$137</c:f>
              <c:strCache>
                <c:ptCount val="5"/>
                <c:pt idx="0">
                  <c:v>Fys.planl./kult.minne/natur/nærmiljø</c:v>
                </c:pt>
                <c:pt idx="1">
                  <c:v>Kultur</c:v>
                </c:pt>
                <c:pt idx="2">
                  <c:v>Kirke</c:v>
                </c:pt>
                <c:pt idx="3">
                  <c:v>Samferdsel</c:v>
                </c:pt>
                <c:pt idx="4">
                  <c:v>Brann og ulykkesvern</c:v>
                </c:pt>
              </c:strCache>
            </c:strRef>
          </c:cat>
          <c:val>
            <c:numRef>
              <c:f>'Funksjon k-gr'!$J$144:$N$144</c:f>
              <c:numCache>
                <c:formatCode>#,##0</c:formatCode>
                <c:ptCount val="5"/>
                <c:pt idx="0">
                  <c:v>807.97623015601414</c:v>
                </c:pt>
                <c:pt idx="1">
                  <c:v>2643.9054718755106</c:v>
                </c:pt>
                <c:pt idx="2">
                  <c:v>610.3427533897235</c:v>
                </c:pt>
                <c:pt idx="3">
                  <c:v>997.81743746347172</c:v>
                </c:pt>
                <c:pt idx="4">
                  <c:v>874.12714655591185</c:v>
                </c:pt>
              </c:numCache>
            </c:numRef>
          </c:val>
          <c:extLst>
            <c:ext xmlns:c16="http://schemas.microsoft.com/office/drawing/2014/chart" uri="{C3380CC4-5D6E-409C-BE32-E72D297353CC}">
              <c16:uniqueId val="{00000006-9F2A-4DDB-B239-2C0E9DB450A3}"/>
            </c:ext>
          </c:extLst>
        </c:ser>
        <c:dLbls>
          <c:showLegendKey val="0"/>
          <c:showVal val="0"/>
          <c:showCatName val="0"/>
          <c:showSerName val="0"/>
          <c:showPercent val="0"/>
          <c:showBubbleSize val="0"/>
        </c:dLbls>
        <c:gapWidth val="219"/>
        <c:overlap val="-27"/>
        <c:axId val="527116240"/>
        <c:axId val="527114600"/>
      </c:barChart>
      <c:catAx>
        <c:axId val="527116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527114600"/>
        <c:crosses val="autoZero"/>
        <c:auto val="1"/>
        <c:lblAlgn val="ctr"/>
        <c:lblOffset val="100"/>
        <c:noMultiLvlLbl val="0"/>
      </c:catAx>
      <c:valAx>
        <c:axId val="5271146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crossAx val="52711624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050"/>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n-US"/>
              <a:t>Mer-/mindreforbruk 2020 (mill. kr) </a:t>
            </a:r>
          </a:p>
        </c:rich>
      </c:tx>
      <c:layout/>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'Analyse K-gruppe'!$O$37</c:f>
              <c:strCache>
                <c:ptCount val="1"/>
                <c:pt idx="0">
                  <c:v>Snitt sammenligningskommuner</c:v>
                </c:pt>
              </c:strCache>
            </c:strRef>
          </c:tx>
          <c:spPr>
            <a:solidFill>
              <a:schemeClr val="accent1"/>
            </a:solidFill>
            <a:ln>
              <a:noFill/>
            </a:ln>
            <a:effectLst/>
          </c:spPr>
          <c:invertIfNegative val="0"/>
          <c:cat>
            <c:strRef>
              <c:f>'Analyse K-gruppe'!$N$38:$N$43</c:f>
              <c:strCache>
                <c:ptCount val="6"/>
                <c:pt idx="0">
                  <c:v>Fys.planl./kult.minne/natur/nærmiljø</c:v>
                </c:pt>
                <c:pt idx="1">
                  <c:v>Kultur</c:v>
                </c:pt>
                <c:pt idx="2">
                  <c:v>Kirke</c:v>
                </c:pt>
                <c:pt idx="3">
                  <c:v>Samferdsel</c:v>
                </c:pt>
                <c:pt idx="4">
                  <c:v>Brann og ulykkesvern</c:v>
                </c:pt>
                <c:pt idx="5">
                  <c:v>Sum</c:v>
                </c:pt>
              </c:strCache>
            </c:strRef>
          </c:cat>
          <c:val>
            <c:numRef>
              <c:f>'Analyse K-gruppe'!$O$38:$O$43</c:f>
              <c:numCache>
                <c:formatCode>0.0</c:formatCode>
                <c:ptCount val="6"/>
                <c:pt idx="0">
                  <c:v>-2.0003973495593419</c:v>
                </c:pt>
                <c:pt idx="1">
                  <c:v>-9.1206266862995591</c:v>
                </c:pt>
                <c:pt idx="2">
                  <c:v>4.119517117429246</c:v>
                </c:pt>
                <c:pt idx="3">
                  <c:v>3.3012594790065175</c:v>
                </c:pt>
                <c:pt idx="4">
                  <c:v>-0.17107020203113885</c:v>
                </c:pt>
                <c:pt idx="5">
                  <c:v>-3.8713176414542785</c:v>
                </c:pt>
              </c:numCache>
            </c:numRef>
          </c:val>
          <c:extLst>
            <c:ext xmlns:c16="http://schemas.microsoft.com/office/drawing/2014/chart" uri="{C3380CC4-5D6E-409C-BE32-E72D297353CC}">
              <c16:uniqueId val="{00000000-1D75-4762-B372-0B77B9285BF9}"/>
            </c:ext>
          </c:extLst>
        </c:ser>
        <c:ser>
          <c:idx val="1"/>
          <c:order val="1"/>
          <c:tx>
            <c:strRef>
              <c:f>'Analyse K-gruppe'!$P$37</c:f>
              <c:strCache>
                <c:ptCount val="1"/>
                <c:pt idx="0">
                  <c:v>K-gr. 7</c:v>
                </c:pt>
              </c:strCache>
            </c:strRef>
          </c:tx>
          <c:spPr>
            <a:solidFill>
              <a:schemeClr val="accent2"/>
            </a:solidFill>
            <a:ln>
              <a:noFill/>
            </a:ln>
            <a:effectLst/>
          </c:spPr>
          <c:invertIfNegative val="0"/>
          <c:cat>
            <c:strRef>
              <c:f>'Analyse K-gruppe'!$N$38:$N$43</c:f>
              <c:strCache>
                <c:ptCount val="6"/>
                <c:pt idx="0">
                  <c:v>Fys.planl./kult.minne/natur/nærmiljø</c:v>
                </c:pt>
                <c:pt idx="1">
                  <c:v>Kultur</c:v>
                </c:pt>
                <c:pt idx="2">
                  <c:v>Kirke</c:v>
                </c:pt>
                <c:pt idx="3">
                  <c:v>Samferdsel</c:v>
                </c:pt>
                <c:pt idx="4">
                  <c:v>Brann og ulykkesvern</c:v>
                </c:pt>
                <c:pt idx="5">
                  <c:v>Sum</c:v>
                </c:pt>
              </c:strCache>
            </c:strRef>
          </c:cat>
          <c:val>
            <c:numRef>
              <c:f>'Analyse K-gruppe'!$P$38:$P$43</c:f>
              <c:numCache>
                <c:formatCode>0.0</c:formatCode>
                <c:ptCount val="6"/>
                <c:pt idx="0">
                  <c:v>-4.030057475233062</c:v>
                </c:pt>
                <c:pt idx="1">
                  <c:v>-9.1466260338370837</c:v>
                </c:pt>
                <c:pt idx="2">
                  <c:v>2.082048641470347</c:v>
                </c:pt>
                <c:pt idx="3">
                  <c:v>2.7703340894000181</c:v>
                </c:pt>
                <c:pt idx="4">
                  <c:v>-1.0213292130355105</c:v>
                </c:pt>
                <c:pt idx="5">
                  <c:v>-9.34562999123529</c:v>
                </c:pt>
              </c:numCache>
            </c:numRef>
          </c:val>
          <c:extLst>
            <c:ext xmlns:c16="http://schemas.microsoft.com/office/drawing/2014/chart" uri="{C3380CC4-5D6E-409C-BE32-E72D297353CC}">
              <c16:uniqueId val="{00000001-1D75-4762-B372-0B77B9285BF9}"/>
            </c:ext>
          </c:extLst>
        </c:ser>
        <c:ser>
          <c:idx val="2"/>
          <c:order val="2"/>
          <c:tx>
            <c:strRef>
              <c:f>'Analyse K-gruppe'!$Q$37</c:f>
              <c:strCache>
                <c:ptCount val="1"/>
                <c:pt idx="0">
                  <c:v>Landsgjennomsnittet</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'Analyse K-gruppe'!$N$38:$N$43</c:f>
              <c:strCache>
                <c:ptCount val="6"/>
                <c:pt idx="0">
                  <c:v>Fys.planl./kult.minne/natur/nærmiljø</c:v>
                </c:pt>
                <c:pt idx="1">
                  <c:v>Kultur</c:v>
                </c:pt>
                <c:pt idx="2">
                  <c:v>Kirke</c:v>
                </c:pt>
                <c:pt idx="3">
                  <c:v>Samferdsel</c:v>
                </c:pt>
                <c:pt idx="4">
                  <c:v>Brann og ulykkesvern</c:v>
                </c:pt>
                <c:pt idx="5">
                  <c:v>Sum</c:v>
                </c:pt>
              </c:strCache>
            </c:strRef>
          </c:cat>
          <c:val>
            <c:numRef>
              <c:f>'Analyse K-gruppe'!$Q$38:$Q$43</c:f>
              <c:numCache>
                <c:formatCode>0.0</c:formatCode>
                <c:ptCount val="6"/>
                <c:pt idx="0">
                  <c:v>-5.7473644686535081</c:v>
                </c:pt>
                <c:pt idx="1">
                  <c:v>-16.426197377697576</c:v>
                </c:pt>
                <c:pt idx="2">
                  <c:v>1.8046247836124742</c:v>
                </c:pt>
                <c:pt idx="3">
                  <c:v>4.3077068586846883</c:v>
                </c:pt>
                <c:pt idx="4">
                  <c:v>-1.8127445917725162</c:v>
                </c:pt>
                <c:pt idx="5">
                  <c:v>-17.873974795826438</c:v>
                </c:pt>
              </c:numCache>
            </c:numRef>
          </c:val>
          <c:extLst>
            <c:ext xmlns:c16="http://schemas.microsoft.com/office/drawing/2014/chart" uri="{C3380CC4-5D6E-409C-BE32-E72D297353CC}">
              <c16:uniqueId val="{00000002-1D75-4762-B372-0B77B9285BF9}"/>
            </c:ext>
          </c:extLst>
        </c:ser>
        <c:dLbls>
          <c:showLegendKey val="0"/>
          <c:showVal val="0"/>
          <c:showCatName val="0"/>
          <c:showSerName val="0"/>
          <c:showPercent val="0"/>
          <c:showBubbleSize val="0"/>
        </c:dLbls>
        <c:gapWidth val="219"/>
        <c:overlap val="-27"/>
        <c:axId val="525909576"/>
        <c:axId val="525908264"/>
      </c:barChart>
      <c:catAx>
        <c:axId val="52590957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525908264"/>
        <c:crosses val="autoZero"/>
        <c:auto val="1"/>
        <c:lblAlgn val="ctr"/>
        <c:lblOffset val="100"/>
        <c:noMultiLvlLbl val="0"/>
      </c:catAx>
      <c:valAx>
        <c:axId val="5259082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crossAx val="52590957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sz="1200"/>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2"/>
          </a:xfrm>
          <a:prstGeom prst="rect">
            <a:avLst/>
          </a:prstGeom>
        </p:spPr>
        <p:txBody>
          <a:bodyPr vert="horz" lIns="91425" tIns="45713" rIns="91425" bIns="45713" rtlCol="0"/>
          <a:lstStyle>
            <a:lvl1pPr algn="l">
              <a:defRPr sz="1200"/>
            </a:lvl1pPr>
          </a:lstStyle>
          <a:p>
            <a:endParaRPr lang="nb-NO"/>
          </a:p>
        </p:txBody>
      </p:sp>
      <p:sp>
        <p:nvSpPr>
          <p:cNvPr id="3" name="Date Placeholder 2"/>
          <p:cNvSpPr>
            <a:spLocks noGrp="1"/>
          </p:cNvSpPr>
          <p:nvPr>
            <p:ph type="dt" sz="quarter" idx="1"/>
          </p:nvPr>
        </p:nvSpPr>
        <p:spPr>
          <a:xfrm>
            <a:off x="3777608" y="0"/>
            <a:ext cx="2889938" cy="496332"/>
          </a:xfrm>
          <a:prstGeom prst="rect">
            <a:avLst/>
          </a:prstGeom>
        </p:spPr>
        <p:txBody>
          <a:bodyPr vert="horz" lIns="91425" tIns="45713" rIns="91425" bIns="45713" rtlCol="0"/>
          <a:lstStyle>
            <a:lvl1pPr algn="r">
              <a:defRPr sz="1200"/>
            </a:lvl1pPr>
          </a:lstStyle>
          <a:p>
            <a:fld id="{63BB6557-42A3-C742-97F3-E41E80E67ACF}" type="datetime1">
              <a:rPr lang="nb-NO" smtClean="0"/>
              <a:t>17.06.2021</a:t>
            </a:fld>
            <a:endParaRPr lang="nb-NO"/>
          </a:p>
        </p:txBody>
      </p:sp>
      <p:sp>
        <p:nvSpPr>
          <p:cNvPr id="4" name="Footer Placeholder 3"/>
          <p:cNvSpPr>
            <a:spLocks noGrp="1"/>
          </p:cNvSpPr>
          <p:nvPr>
            <p:ph type="ftr" sz="quarter" idx="2"/>
          </p:nvPr>
        </p:nvSpPr>
        <p:spPr>
          <a:xfrm>
            <a:off x="1" y="9428583"/>
            <a:ext cx="2889938" cy="496332"/>
          </a:xfrm>
          <a:prstGeom prst="rect">
            <a:avLst/>
          </a:prstGeom>
        </p:spPr>
        <p:txBody>
          <a:bodyPr vert="horz" lIns="91425" tIns="45713" rIns="91425" bIns="45713" rtlCol="0" anchor="b"/>
          <a:lstStyle>
            <a:lvl1pPr algn="l">
              <a:defRPr sz="1200"/>
            </a:lvl1pPr>
          </a:lstStyle>
          <a:p>
            <a:endParaRPr lang="nb-NO"/>
          </a:p>
        </p:txBody>
      </p:sp>
      <p:sp>
        <p:nvSpPr>
          <p:cNvPr id="5" name="Slide Number Placeholder 4"/>
          <p:cNvSpPr>
            <a:spLocks noGrp="1"/>
          </p:cNvSpPr>
          <p:nvPr>
            <p:ph type="sldNum" sz="quarter" idx="3"/>
          </p:nvPr>
        </p:nvSpPr>
        <p:spPr>
          <a:xfrm>
            <a:off x="3777608" y="9428583"/>
            <a:ext cx="2889938" cy="496332"/>
          </a:xfrm>
          <a:prstGeom prst="rect">
            <a:avLst/>
          </a:prstGeom>
        </p:spPr>
        <p:txBody>
          <a:bodyPr vert="horz" lIns="91425" tIns="45713" rIns="91425" bIns="45713" rtlCol="0" anchor="b"/>
          <a:lstStyle>
            <a:lvl1pPr algn="r">
              <a:defRPr sz="1200"/>
            </a:lvl1pPr>
          </a:lstStyle>
          <a:p>
            <a:fld id="{D58F2E30-63E7-5F46-96F8-556148ADF38A}" type="slidenum">
              <a:rPr lang="nb-NO" smtClean="0"/>
              <a:pPr/>
              <a:t>‹#›</a:t>
            </a:fld>
            <a:endParaRPr lang="nb-NO"/>
          </a:p>
        </p:txBody>
      </p:sp>
    </p:spTree>
    <p:extLst>
      <p:ext uri="{BB962C8B-B14F-4D97-AF65-F5344CB8AC3E}">
        <p14:creationId xmlns:p14="http://schemas.microsoft.com/office/powerpoint/2010/main" val="14856728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6332"/>
          </a:xfrm>
          <a:prstGeom prst="rect">
            <a:avLst/>
          </a:prstGeom>
        </p:spPr>
        <p:txBody>
          <a:bodyPr vert="horz" lIns="91425" tIns="45713" rIns="91425" bIns="45713" rtlCol="0"/>
          <a:lstStyle>
            <a:lvl1pPr algn="l">
              <a:defRPr sz="1200"/>
            </a:lvl1pPr>
          </a:lstStyle>
          <a:p>
            <a:endParaRPr lang="nb-NO"/>
          </a:p>
        </p:txBody>
      </p:sp>
      <p:sp>
        <p:nvSpPr>
          <p:cNvPr id="3" name="Date Placeholder 2"/>
          <p:cNvSpPr>
            <a:spLocks noGrp="1"/>
          </p:cNvSpPr>
          <p:nvPr>
            <p:ph type="dt" idx="1"/>
          </p:nvPr>
        </p:nvSpPr>
        <p:spPr>
          <a:xfrm>
            <a:off x="3777608" y="0"/>
            <a:ext cx="2889938" cy="496332"/>
          </a:xfrm>
          <a:prstGeom prst="rect">
            <a:avLst/>
          </a:prstGeom>
        </p:spPr>
        <p:txBody>
          <a:bodyPr vert="horz" lIns="91425" tIns="45713" rIns="91425" bIns="45713" rtlCol="0"/>
          <a:lstStyle>
            <a:lvl1pPr algn="r">
              <a:defRPr sz="1200"/>
            </a:lvl1pPr>
          </a:lstStyle>
          <a:p>
            <a:fld id="{01B6E22B-BCBB-7147-99AA-B317C72E75C7}" type="datetime1">
              <a:rPr lang="nb-NO" smtClean="0"/>
              <a:t>17.06.2021</a:t>
            </a:fld>
            <a:endParaRPr lang="nb-NO"/>
          </a:p>
        </p:txBody>
      </p:sp>
      <p:sp>
        <p:nvSpPr>
          <p:cNvPr id="4" name="Slide Image Placeholder 3"/>
          <p:cNvSpPr>
            <a:spLocks noGrp="1" noRot="1" noChangeAspect="1"/>
          </p:cNvSpPr>
          <p:nvPr>
            <p:ph type="sldImg" idx="2"/>
          </p:nvPr>
        </p:nvSpPr>
        <p:spPr>
          <a:xfrm>
            <a:off x="854075" y="744538"/>
            <a:ext cx="4960938" cy="3722687"/>
          </a:xfrm>
          <a:prstGeom prst="rect">
            <a:avLst/>
          </a:prstGeom>
          <a:noFill/>
          <a:ln w="12700">
            <a:solidFill>
              <a:prstClr val="black"/>
            </a:solidFill>
          </a:ln>
        </p:spPr>
        <p:txBody>
          <a:bodyPr vert="horz" lIns="91425" tIns="45713" rIns="91425" bIns="45713" rtlCol="0" anchor="ctr"/>
          <a:lstStyle/>
          <a:p>
            <a:endParaRPr lang="nb-NO"/>
          </a:p>
        </p:txBody>
      </p:sp>
      <p:sp>
        <p:nvSpPr>
          <p:cNvPr id="5" name="Notes Placeholder 4"/>
          <p:cNvSpPr>
            <a:spLocks noGrp="1"/>
          </p:cNvSpPr>
          <p:nvPr>
            <p:ph type="body" sz="quarter" idx="3"/>
          </p:nvPr>
        </p:nvSpPr>
        <p:spPr>
          <a:xfrm>
            <a:off x="666909" y="4715154"/>
            <a:ext cx="5335270" cy="4466987"/>
          </a:xfrm>
          <a:prstGeom prst="rect">
            <a:avLst/>
          </a:prstGeom>
        </p:spPr>
        <p:txBody>
          <a:bodyPr vert="horz" lIns="91425" tIns="45713" rIns="91425" bIns="45713" rtlCol="0">
            <a:normAutofit/>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nb-NO"/>
          </a:p>
        </p:txBody>
      </p:sp>
      <p:sp>
        <p:nvSpPr>
          <p:cNvPr id="6" name="Footer Placeholder 5"/>
          <p:cNvSpPr>
            <a:spLocks noGrp="1"/>
          </p:cNvSpPr>
          <p:nvPr>
            <p:ph type="ftr" sz="quarter" idx="4"/>
          </p:nvPr>
        </p:nvSpPr>
        <p:spPr>
          <a:xfrm>
            <a:off x="1" y="9428583"/>
            <a:ext cx="2889938" cy="496332"/>
          </a:xfrm>
          <a:prstGeom prst="rect">
            <a:avLst/>
          </a:prstGeom>
        </p:spPr>
        <p:txBody>
          <a:bodyPr vert="horz" lIns="91425" tIns="45713" rIns="91425" bIns="45713" rtlCol="0" anchor="b"/>
          <a:lstStyle>
            <a:lvl1pPr algn="l">
              <a:defRPr sz="1200"/>
            </a:lvl1pPr>
          </a:lstStyle>
          <a:p>
            <a:endParaRPr lang="nb-NO"/>
          </a:p>
        </p:txBody>
      </p:sp>
      <p:sp>
        <p:nvSpPr>
          <p:cNvPr id="7" name="Slide Number Placeholder 6"/>
          <p:cNvSpPr>
            <a:spLocks noGrp="1"/>
          </p:cNvSpPr>
          <p:nvPr>
            <p:ph type="sldNum" sz="quarter" idx="5"/>
          </p:nvPr>
        </p:nvSpPr>
        <p:spPr>
          <a:xfrm>
            <a:off x="3777608" y="9428583"/>
            <a:ext cx="2889938" cy="496332"/>
          </a:xfrm>
          <a:prstGeom prst="rect">
            <a:avLst/>
          </a:prstGeom>
        </p:spPr>
        <p:txBody>
          <a:bodyPr vert="horz" lIns="91425" tIns="45713" rIns="91425" bIns="45713" rtlCol="0" anchor="b"/>
          <a:lstStyle>
            <a:lvl1pPr algn="r">
              <a:defRPr sz="1200"/>
            </a:lvl1pPr>
          </a:lstStyle>
          <a:p>
            <a:fld id="{B3F6DF40-2DF6-334F-B8BE-BFB91460B8AC}" type="slidenum">
              <a:rPr lang="nb-NO" smtClean="0"/>
              <a:pPr/>
              <a:t>‹#›</a:t>
            </a:fld>
            <a:endParaRPr lang="nb-NO"/>
          </a:p>
        </p:txBody>
      </p:sp>
    </p:spTree>
    <p:extLst>
      <p:ext uri="{BB962C8B-B14F-4D97-AF65-F5344CB8AC3E}">
        <p14:creationId xmlns:p14="http://schemas.microsoft.com/office/powerpoint/2010/main" val="261883476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smtClean="0"/>
              <a:t>Gran mottar som én av 33 tidligere vertskommuner for HVPU-institusjoner et eget øremerket tilskudd (vertskommunetilskuddet). I 2020 utgjorde dette tilskuddet om lag 18</a:t>
            </a:r>
            <a:r>
              <a:rPr lang="nb-NO" baseline="0" dirty="0" smtClean="0"/>
              <a:t> </a:t>
            </a:r>
            <a:r>
              <a:rPr lang="nb-NO" dirty="0" smtClean="0"/>
              <a:t>M kr. I kommunens regnskap er disse tilskuddsmidlene inntektsført sentralt i henhold til KOSTRA-rapporteringen. Reelt sett kan en derfor si at vertskommunetilskuddet reduserer utgiftene på pleie- og omsorgsområdet tilsvarende, eller i alle fall med en stor andel av tilskuddet. På tjenesteområdet for pleie og omsorg får kommunen etter justering for vertskommunetilskuddet, beregnet et mindreforbruk i forhold til «normert og inntektsjustert utgiftsnivå» på -8,6 mill. kr i 2020. Vi har da lagt til grunn at hele vertskommunetilskuddet i utgangspunktet anvendes innenfor pleie og omsorg.</a:t>
            </a:r>
            <a:endParaRPr lang="nb-NO" dirty="0"/>
          </a:p>
        </p:txBody>
      </p:sp>
      <p:sp>
        <p:nvSpPr>
          <p:cNvPr id="4" name="Plassholder for lysbildenummer 3"/>
          <p:cNvSpPr>
            <a:spLocks noGrp="1"/>
          </p:cNvSpPr>
          <p:nvPr>
            <p:ph type="sldNum" sz="quarter" idx="10"/>
          </p:nvPr>
        </p:nvSpPr>
        <p:spPr/>
        <p:txBody>
          <a:bodyPr/>
          <a:lstStyle/>
          <a:p>
            <a:fld id="{B3F6DF40-2DF6-334F-B8BE-BFB91460B8AC}" type="slidenum">
              <a:rPr lang="nb-NO" smtClean="0"/>
              <a:pPr/>
              <a:t>5</a:t>
            </a:fld>
            <a:endParaRPr lang="nb-NO"/>
          </a:p>
        </p:txBody>
      </p:sp>
    </p:spTree>
    <p:extLst>
      <p:ext uri="{BB962C8B-B14F-4D97-AF65-F5344CB8AC3E}">
        <p14:creationId xmlns:p14="http://schemas.microsoft.com/office/powerpoint/2010/main" val="1131518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B3F6DF40-2DF6-334F-B8BE-BFB91460B8AC}" type="slidenum">
              <a:rPr lang="nb-NO" smtClean="0"/>
              <a:pPr/>
              <a:t>14</a:t>
            </a:fld>
            <a:endParaRPr lang="nb-NO"/>
          </a:p>
        </p:txBody>
      </p:sp>
    </p:spTree>
    <p:extLst>
      <p:ext uri="{BB962C8B-B14F-4D97-AF65-F5344CB8AC3E}">
        <p14:creationId xmlns:p14="http://schemas.microsoft.com/office/powerpoint/2010/main" val="2411718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00" y="1295400"/>
            <a:ext cx="8534400" cy="1774826"/>
          </a:xfrm>
        </p:spPr>
        <p:txBody>
          <a:bodyPr anchor="b">
            <a:noAutofit/>
          </a:bodyPr>
          <a:lstStyle>
            <a:lvl1pPr>
              <a:defRPr sz="4800">
                <a:solidFill>
                  <a:schemeClr val="tx1"/>
                </a:solidFill>
              </a:defRPr>
            </a:lvl1pPr>
          </a:lstStyle>
          <a:p>
            <a:r>
              <a:rPr lang="nb-NO" noProof="0" smtClean="0"/>
              <a:t>Klikk for å redigere tittelstil</a:t>
            </a:r>
            <a:endParaRPr lang="nb-NO" noProof="0" dirty="0"/>
          </a:p>
        </p:txBody>
      </p:sp>
      <p:sp>
        <p:nvSpPr>
          <p:cNvPr id="3" name="Subtitle 2"/>
          <p:cNvSpPr>
            <a:spLocks noGrp="1"/>
          </p:cNvSpPr>
          <p:nvPr>
            <p:ph type="subTitle" idx="1"/>
          </p:nvPr>
        </p:nvSpPr>
        <p:spPr>
          <a:xfrm>
            <a:off x="304800" y="3146427"/>
            <a:ext cx="8534400" cy="358773"/>
          </a:xfrm>
        </p:spPr>
        <p:txBody>
          <a:bodyPr anchor="t">
            <a:noAutofit/>
          </a:bodyPr>
          <a:lstStyle>
            <a:lvl1pPr marL="0" indent="0" algn="ctr">
              <a:buNone/>
              <a:defRPr sz="2000">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noProof="0" smtClean="0"/>
              <a:t>Klikk for å redigere undertittelstil i malen</a:t>
            </a:r>
            <a:endParaRPr lang="nb-NO" noProof="0" dirty="0"/>
          </a:p>
        </p:txBody>
      </p:sp>
      <p:cxnSp>
        <p:nvCxnSpPr>
          <p:cNvPr id="9" name="Straight Connector 8"/>
          <p:cNvCxnSpPr/>
          <p:nvPr userDrawn="1"/>
        </p:nvCxnSpPr>
        <p:spPr>
          <a:xfrm>
            <a:off x="185738" y="1141412"/>
            <a:ext cx="8785225" cy="1588"/>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8" descr="Telemarksforsking_logo_CMYK_til_Word_PPT.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59355" y="399132"/>
            <a:ext cx="2895600" cy="50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userDrawn="1"/>
        </p:nvSpPr>
        <p:spPr>
          <a:xfrm>
            <a:off x="0" y="4648466"/>
            <a:ext cx="9144000" cy="22095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pic>
        <p:nvPicPr>
          <p:cNvPr id="12" name="Picture 11" descr="iStock_000003349303Medium.jpg"/>
          <p:cNvPicPr>
            <a:picLocks noChangeAspect="1"/>
          </p:cNvPicPr>
          <p:nvPr userDrawn="1"/>
        </p:nvPicPr>
        <p:blipFill rotWithShape="1">
          <a:blip r:embed="rId3">
            <a:extLst>
              <a:ext uri="{28A0092B-C50C-407E-A947-70E740481C1C}">
                <a14:useLocalDpi xmlns:a14="http://schemas.microsoft.com/office/drawing/2010/main" val="0"/>
              </a:ext>
            </a:extLst>
          </a:blip>
          <a:srcRect t="13100" b="35287"/>
          <a:stretch/>
        </p:blipFill>
        <p:spPr>
          <a:xfrm>
            <a:off x="185738" y="3645024"/>
            <a:ext cx="8792114" cy="303554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smtClean="0"/>
              <a:t>Klikk for å redigere tittelstil</a:t>
            </a:r>
            <a:endParaRPr lang="nb-NO"/>
          </a:p>
        </p:txBody>
      </p:sp>
      <p:sp>
        <p:nvSpPr>
          <p:cNvPr id="3" name="Text Placeholder 2"/>
          <p:cNvSpPr>
            <a:spLocks noGrp="1"/>
          </p:cNvSpPr>
          <p:nvPr>
            <p:ph type="body" idx="1"/>
          </p:nvPr>
        </p:nvSpPr>
        <p:spPr>
          <a:xfrm>
            <a:off x="304800" y="1493838"/>
            <a:ext cx="404018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304800" y="2174875"/>
            <a:ext cx="4040188" cy="3951288"/>
          </a:xfrm>
        </p:spPr>
        <p:txBody>
          <a:bodyPr/>
          <a:lstStyle>
            <a:lvl1pPr>
              <a:defRPr sz="2000"/>
            </a:lvl1pPr>
            <a:lvl2pPr>
              <a:defRPr sz="1800"/>
            </a:lvl2pPr>
            <a:lvl3pPr>
              <a:defRPr sz="1800"/>
            </a:lvl3pPr>
            <a:lvl4pPr>
              <a:defRPr sz="1400"/>
            </a:lvl4pPr>
            <a:lvl5pPr>
              <a:defRPr sz="14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5" name="Text Placeholder 4"/>
          <p:cNvSpPr>
            <a:spLocks noGrp="1"/>
          </p:cNvSpPr>
          <p:nvPr>
            <p:ph type="body" sz="quarter" idx="3"/>
          </p:nvPr>
        </p:nvSpPr>
        <p:spPr>
          <a:xfrm>
            <a:off x="4797425" y="1493838"/>
            <a:ext cx="4041775"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4797425" y="2174875"/>
            <a:ext cx="4041775" cy="3951288"/>
          </a:xfrm>
        </p:spPr>
        <p:txBody>
          <a:bodyPr/>
          <a:lstStyle>
            <a:lvl1pPr>
              <a:defRPr sz="2000"/>
            </a:lvl1pPr>
            <a:lvl2pPr>
              <a:defRPr sz="1800"/>
            </a:lvl2pPr>
            <a:lvl3pPr>
              <a:defRPr sz="1800"/>
            </a:lvl3pPr>
            <a:lvl4pPr>
              <a:defRPr sz="1400"/>
            </a:lvl4pPr>
            <a:lvl5pPr>
              <a:defRPr sz="14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cxnSp>
        <p:nvCxnSpPr>
          <p:cNvPr id="12" name="Straight Connector 11"/>
          <p:cNvCxnSpPr/>
          <p:nvPr userDrawn="1"/>
        </p:nvCxnSpPr>
        <p:spPr>
          <a:xfrm>
            <a:off x="185738" y="1141412"/>
            <a:ext cx="8785225" cy="1588"/>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userDrawn="1"/>
        </p:nvCxnSpPr>
        <p:spPr>
          <a:xfrm flipV="1">
            <a:off x="185738" y="349250"/>
            <a:ext cx="8785225" cy="4762"/>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a:spLocks noGrp="1"/>
          </p:cNvSpPr>
          <p:nvPr>
            <p:ph type="sldNum" sz="quarter" idx="12"/>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10" name="Rectangle 9"/>
          <p:cNvSpPr/>
          <p:nvPr userDrawn="1"/>
        </p:nvSpPr>
        <p:spPr>
          <a:xfrm>
            <a:off x="185738" y="174625"/>
            <a:ext cx="8785225" cy="65151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2" name="Title 1"/>
          <p:cNvSpPr>
            <a:spLocks noGrp="1"/>
          </p:cNvSpPr>
          <p:nvPr>
            <p:ph type="title"/>
          </p:nvPr>
        </p:nvSpPr>
        <p:spPr/>
        <p:txBody>
          <a:bodyPr/>
          <a:lstStyle>
            <a:lvl1pPr>
              <a:defRPr/>
            </a:lvl1pPr>
          </a:lstStyle>
          <a:p>
            <a:r>
              <a:rPr lang="nb-NO" smtClean="0"/>
              <a:t>Klikk for å redigere tittelstil</a:t>
            </a:r>
            <a:endParaRPr lang="nb-NO"/>
          </a:p>
        </p:txBody>
      </p:sp>
      <p:sp>
        <p:nvSpPr>
          <p:cNvPr id="3" name="Text Placeholder 2"/>
          <p:cNvSpPr>
            <a:spLocks noGrp="1"/>
          </p:cNvSpPr>
          <p:nvPr>
            <p:ph type="body" idx="1"/>
          </p:nvPr>
        </p:nvSpPr>
        <p:spPr>
          <a:xfrm>
            <a:off x="304800" y="1493838"/>
            <a:ext cx="4040188"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Content Placeholder 3"/>
          <p:cNvSpPr>
            <a:spLocks noGrp="1"/>
          </p:cNvSpPr>
          <p:nvPr>
            <p:ph sz="half" idx="2"/>
          </p:nvPr>
        </p:nvSpPr>
        <p:spPr>
          <a:xfrm>
            <a:off x="304800" y="2174875"/>
            <a:ext cx="4040188" cy="3951288"/>
          </a:xfrm>
        </p:spPr>
        <p:txBody>
          <a:bodyPr/>
          <a:lstStyle>
            <a:lvl1pPr>
              <a:buClr>
                <a:srgbClr val="9CBA72"/>
              </a:buClr>
              <a:defRPr sz="2000"/>
            </a:lvl1pPr>
            <a:lvl2pPr>
              <a:buClr>
                <a:srgbClr val="9CBA72"/>
              </a:buClr>
              <a:defRPr sz="1800"/>
            </a:lvl2pPr>
            <a:lvl3pPr>
              <a:buClr>
                <a:srgbClr val="9CBA72"/>
              </a:buClr>
              <a:defRPr sz="1800"/>
            </a:lvl3pPr>
            <a:lvl4pPr>
              <a:buClr>
                <a:srgbClr val="9CBA72"/>
              </a:buClr>
              <a:defRPr sz="1400"/>
            </a:lvl4pPr>
            <a:lvl5pPr>
              <a:buClr>
                <a:srgbClr val="9CBA72"/>
              </a:buClr>
              <a:defRPr sz="14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5" name="Text Placeholder 4"/>
          <p:cNvSpPr>
            <a:spLocks noGrp="1"/>
          </p:cNvSpPr>
          <p:nvPr>
            <p:ph type="body" sz="quarter" idx="3"/>
          </p:nvPr>
        </p:nvSpPr>
        <p:spPr>
          <a:xfrm>
            <a:off x="4797425" y="1493838"/>
            <a:ext cx="4041775" cy="639762"/>
          </a:xfrm>
        </p:spPr>
        <p:txBody>
          <a:bodyPr anchor="ctr">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Content Placeholder 5"/>
          <p:cNvSpPr>
            <a:spLocks noGrp="1"/>
          </p:cNvSpPr>
          <p:nvPr>
            <p:ph sz="quarter" idx="4"/>
          </p:nvPr>
        </p:nvSpPr>
        <p:spPr>
          <a:xfrm>
            <a:off x="4797425" y="2174875"/>
            <a:ext cx="4041775" cy="3951288"/>
          </a:xfrm>
        </p:spPr>
        <p:txBody>
          <a:bodyPr/>
          <a:lstStyle>
            <a:lvl1pPr>
              <a:buClr>
                <a:srgbClr val="9CBA72"/>
              </a:buClr>
              <a:defRPr sz="2000"/>
            </a:lvl1pPr>
            <a:lvl2pPr>
              <a:buClr>
                <a:srgbClr val="9CBA72"/>
              </a:buClr>
              <a:defRPr sz="1800"/>
            </a:lvl2pPr>
            <a:lvl3pPr>
              <a:buClr>
                <a:srgbClr val="9CBA72"/>
              </a:buClr>
              <a:defRPr sz="1800"/>
            </a:lvl3pPr>
            <a:lvl4pPr>
              <a:buClr>
                <a:srgbClr val="9CBA72"/>
              </a:buClr>
              <a:defRPr sz="1400"/>
            </a:lvl4pPr>
            <a:lvl5pPr>
              <a:buClr>
                <a:srgbClr val="9CBA72"/>
              </a:buClr>
              <a:defRPr sz="14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cxnSp>
        <p:nvCxnSpPr>
          <p:cNvPr id="14" name="Straight Connector 13"/>
          <p:cNvCxnSpPr/>
          <p:nvPr userDrawn="1"/>
        </p:nvCxnSpPr>
        <p:spPr>
          <a:xfrm>
            <a:off x="304800" y="1141412"/>
            <a:ext cx="85344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12"/>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pic>
        <p:nvPicPr>
          <p:cNvPr id="13" name="Picture 12" descr="Telemarksforsking_logo_NEG_til_tryk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6390000"/>
            <a:ext cx="1440160" cy="253077"/>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nb-NO"/>
          </a:p>
        </p:txBody>
      </p:sp>
      <p:cxnSp>
        <p:nvCxnSpPr>
          <p:cNvPr id="8" name="Straight Connector 7"/>
          <p:cNvCxnSpPr/>
          <p:nvPr userDrawn="1"/>
        </p:nvCxnSpPr>
        <p:spPr>
          <a:xfrm>
            <a:off x="185738" y="1141412"/>
            <a:ext cx="8785225" cy="1588"/>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userDrawn="1"/>
        </p:nvCxnSpPr>
        <p:spPr>
          <a:xfrm flipV="1">
            <a:off x="185738" y="349250"/>
            <a:ext cx="8785225" cy="4762"/>
          </a:xfrm>
          <a:prstGeom prst="line">
            <a:avLst/>
          </a:prstGeom>
          <a:ln w="12700" cap="flat" cmpd="sng" algn="ctr">
            <a:solidFill>
              <a:srgbClr val="7F7F7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p:cNvSpPr/>
          <p:nvPr userDrawn="1"/>
        </p:nvSpPr>
        <p:spPr>
          <a:xfrm>
            <a:off x="185738" y="174625"/>
            <a:ext cx="8785225" cy="65151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2" name="Title 1"/>
          <p:cNvSpPr>
            <a:spLocks noGrp="1"/>
          </p:cNvSpPr>
          <p:nvPr>
            <p:ph type="title"/>
          </p:nvPr>
        </p:nvSpPr>
        <p:spPr/>
        <p:txBody>
          <a:bodyPr/>
          <a:lstStyle/>
          <a:p>
            <a:r>
              <a:rPr lang="nb-NO" smtClean="0"/>
              <a:t>Klikk for å redigere tittelstil</a:t>
            </a:r>
            <a:endParaRPr lang="nb-NO"/>
          </a:p>
        </p:txBody>
      </p:sp>
      <p:cxnSp>
        <p:nvCxnSpPr>
          <p:cNvPr id="12" name="Straight Connector 11"/>
          <p:cNvCxnSpPr/>
          <p:nvPr userDrawn="1"/>
        </p:nvCxnSpPr>
        <p:spPr>
          <a:xfrm>
            <a:off x="304800" y="1141412"/>
            <a:ext cx="85344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pic>
        <p:nvPicPr>
          <p:cNvPr id="9" name="Picture 8" descr="Telemarksforsking_logo_NEG_til_tryk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6390000"/>
            <a:ext cx="1440160" cy="25307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Rectangle 5"/>
          <p:cNvSpPr/>
          <p:nvPr userDrawn="1"/>
        </p:nvSpPr>
        <p:spPr>
          <a:xfrm>
            <a:off x="185738" y="174625"/>
            <a:ext cx="8785225" cy="65151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2" name="Title 1"/>
          <p:cNvSpPr>
            <a:spLocks noGrp="1"/>
          </p:cNvSpPr>
          <p:nvPr>
            <p:ph type="title"/>
          </p:nvPr>
        </p:nvSpPr>
        <p:spPr>
          <a:xfrm>
            <a:off x="304800" y="476672"/>
            <a:ext cx="8534400" cy="609600"/>
          </a:xfrm>
        </p:spPr>
        <p:txBody>
          <a:bodyPr anchor="t"/>
          <a:lstStyle/>
          <a:p>
            <a:r>
              <a:rPr lang="nb-NO" smtClean="0"/>
              <a:t>Klikk for å redigere tittelstil</a:t>
            </a:r>
            <a:endParaRPr lang="nb-NO" dirty="0"/>
          </a:p>
        </p:txBody>
      </p:sp>
      <p:cxnSp>
        <p:nvCxnSpPr>
          <p:cNvPr id="12" name="Straight Connector 11"/>
          <p:cNvCxnSpPr/>
          <p:nvPr userDrawn="1"/>
        </p:nvCxnSpPr>
        <p:spPr>
          <a:xfrm>
            <a:off x="304800" y="1141412"/>
            <a:ext cx="85344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sz="quarter" idx="13"/>
          </p:nvPr>
        </p:nvSpPr>
        <p:spPr>
          <a:xfrm>
            <a:off x="304800" y="214825"/>
            <a:ext cx="8534400" cy="318575"/>
          </a:xfrm>
        </p:spPr>
        <p:txBody>
          <a:bodyPr>
            <a:normAutofit/>
          </a:bodyPr>
          <a:lstStyle>
            <a:lvl1pPr algn="ctr">
              <a:buNone/>
              <a:defRPr sz="1400">
                <a:solidFill>
                  <a:schemeClr val="bg1">
                    <a:lumMod val="50000"/>
                  </a:schemeClr>
                </a:solidFill>
                <a:latin typeface="Arial"/>
                <a:cs typeface="Arial"/>
              </a:defRPr>
            </a:lvl1pPr>
          </a:lstStyle>
          <a:p>
            <a:pPr lvl="0"/>
            <a:r>
              <a:rPr lang="nb-NO" smtClean="0"/>
              <a:t>Klikk for å redigere tekststiler i malen</a:t>
            </a:r>
          </a:p>
        </p:txBody>
      </p:sp>
      <p:sp>
        <p:nvSpPr>
          <p:cNvPr id="22"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pic>
        <p:nvPicPr>
          <p:cNvPr id="10" name="Picture 9" descr="Telemarksforsking_logo_NEG_til_tryk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6390000"/>
            <a:ext cx="1440160" cy="25307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10" name="Slide Number Placeholder 5"/>
          <p:cNvSpPr>
            <a:spLocks noGrp="1"/>
          </p:cNvSpPr>
          <p:nvPr>
            <p:ph type="sldNum" sz="quarter" idx="4"/>
          </p:nvPr>
        </p:nvSpPr>
        <p:spPr>
          <a:xfrm>
            <a:off x="8244408"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0" y="6172200"/>
            <a:ext cx="9144000" cy="685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9CBA7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Rectangle 6"/>
          <p:cNvSpPr/>
          <p:nvPr userDrawn="1"/>
        </p:nvSpPr>
        <p:spPr>
          <a:xfrm>
            <a:off x="185738" y="3679826"/>
            <a:ext cx="8785225" cy="3009897"/>
          </a:xfrm>
          <a:prstGeom prst="rect">
            <a:avLst/>
          </a:prstGeom>
          <a:solidFill>
            <a:srgbClr val="FFFFFF">
              <a:alpha val="65000"/>
            </a:srgb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12" name="Title 1"/>
          <p:cNvSpPr>
            <a:spLocks noGrp="1"/>
          </p:cNvSpPr>
          <p:nvPr>
            <p:ph type="ctrTitle"/>
          </p:nvPr>
        </p:nvSpPr>
        <p:spPr>
          <a:xfrm>
            <a:off x="304800" y="4267200"/>
            <a:ext cx="8534400" cy="1447799"/>
          </a:xfrm>
        </p:spPr>
        <p:txBody>
          <a:bodyPr anchor="b">
            <a:noAutofit/>
          </a:bodyPr>
          <a:lstStyle>
            <a:lvl1pPr algn="ctr">
              <a:defRPr sz="4800">
                <a:solidFill>
                  <a:srgbClr val="000000"/>
                </a:solidFill>
              </a:defRPr>
            </a:lvl1pPr>
          </a:lstStyle>
          <a:p>
            <a:r>
              <a:rPr lang="nb-NO" smtClean="0"/>
              <a:t>Klikk for å redigere tittelstil</a:t>
            </a:r>
            <a:endParaRPr lang="nb-NO" dirty="0"/>
          </a:p>
        </p:txBody>
      </p:sp>
      <p:sp>
        <p:nvSpPr>
          <p:cNvPr id="13" name="Subtitle 2"/>
          <p:cNvSpPr>
            <a:spLocks noGrp="1"/>
          </p:cNvSpPr>
          <p:nvPr>
            <p:ph type="subTitle" idx="1"/>
          </p:nvPr>
        </p:nvSpPr>
        <p:spPr>
          <a:xfrm>
            <a:off x="304800" y="5791200"/>
            <a:ext cx="8534400" cy="533400"/>
          </a:xfrm>
        </p:spPr>
        <p:txBody>
          <a:bodyPr anchor="t">
            <a:normAutofit/>
          </a:bodyPr>
          <a:lstStyle>
            <a:lvl1pPr marL="0" indent="0" algn="ctr">
              <a:buNone/>
              <a:defRPr sz="20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dirty="0"/>
          </a:p>
        </p:txBody>
      </p:sp>
      <p:pic>
        <p:nvPicPr>
          <p:cNvPr id="5" name="Picture 4" descr="Telemarksforsking_logo_NEG_til_tryk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9355" y="399881"/>
            <a:ext cx="2895599" cy="508839"/>
          </a:xfrm>
          <a:prstGeom prst="rect">
            <a:avLst/>
          </a:prstGeom>
        </p:spPr>
      </p:pic>
    </p:spTree>
    <p:extLst>
      <p:ext uri="{BB962C8B-B14F-4D97-AF65-F5344CB8AC3E}">
        <p14:creationId xmlns:p14="http://schemas.microsoft.com/office/powerpoint/2010/main" val="4804833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7" name="Picture 6" descr="telemarksforsking_illustrasjon_tapet_A4_CMYK.png"/>
          <p:cNvPicPr>
            <a:picLocks noChangeAspect="1"/>
          </p:cNvPicPr>
          <p:nvPr userDrawn="1"/>
        </p:nvPicPr>
        <p:blipFill rotWithShape="1">
          <a:blip r:embed="rId2">
            <a:extLst>
              <a:ext uri="{28A0092B-C50C-407E-A947-70E740481C1C}">
                <a14:useLocalDpi xmlns:a14="http://schemas.microsoft.com/office/drawing/2010/main" val="0"/>
              </a:ext>
            </a:extLst>
          </a:blip>
          <a:srcRect l="7771" t="13061" r="10304" b="50741"/>
          <a:stretch/>
        </p:blipFill>
        <p:spPr>
          <a:xfrm>
            <a:off x="0" y="1143000"/>
            <a:ext cx="9144000" cy="5715000"/>
          </a:xfrm>
          <a:prstGeom prst="rect">
            <a:avLst/>
          </a:prstGeom>
        </p:spPr>
      </p:pic>
      <p:sp>
        <p:nvSpPr>
          <p:cNvPr id="9" name="Rectangle 8"/>
          <p:cNvSpPr/>
          <p:nvPr userDrawn="1"/>
        </p:nvSpPr>
        <p:spPr>
          <a:xfrm>
            <a:off x="185738" y="3679826"/>
            <a:ext cx="8785225" cy="3009897"/>
          </a:xfrm>
          <a:prstGeom prst="rect">
            <a:avLst/>
          </a:prstGeom>
          <a:solidFill>
            <a:srgbClr val="FFFFFF">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12" name="Title 1"/>
          <p:cNvSpPr>
            <a:spLocks noGrp="1"/>
          </p:cNvSpPr>
          <p:nvPr>
            <p:ph type="ctrTitle"/>
          </p:nvPr>
        </p:nvSpPr>
        <p:spPr>
          <a:xfrm>
            <a:off x="304800" y="4267200"/>
            <a:ext cx="8534400" cy="1447799"/>
          </a:xfrm>
        </p:spPr>
        <p:txBody>
          <a:bodyPr anchor="b">
            <a:noAutofit/>
          </a:bodyPr>
          <a:lstStyle>
            <a:lvl1pPr algn="ctr">
              <a:defRPr sz="4800">
                <a:solidFill>
                  <a:srgbClr val="000000"/>
                </a:solidFill>
              </a:defRPr>
            </a:lvl1pPr>
          </a:lstStyle>
          <a:p>
            <a:r>
              <a:rPr lang="nb-NO" noProof="0" smtClean="0"/>
              <a:t>Klikk for å redigere tittelstil</a:t>
            </a:r>
            <a:endParaRPr lang="nb-NO" noProof="0" dirty="0"/>
          </a:p>
        </p:txBody>
      </p:sp>
      <p:sp>
        <p:nvSpPr>
          <p:cNvPr id="13" name="Subtitle 2"/>
          <p:cNvSpPr>
            <a:spLocks noGrp="1"/>
          </p:cNvSpPr>
          <p:nvPr>
            <p:ph type="subTitle" idx="1"/>
          </p:nvPr>
        </p:nvSpPr>
        <p:spPr>
          <a:xfrm>
            <a:off x="304800" y="5791200"/>
            <a:ext cx="8534400" cy="533400"/>
          </a:xfrm>
        </p:spPr>
        <p:txBody>
          <a:bodyPr anchor="t">
            <a:normAutofit/>
          </a:bodyPr>
          <a:lstStyle>
            <a:lvl1pPr marL="0" indent="0" algn="ctr">
              <a:buNone/>
              <a:defRPr sz="2000">
                <a:solidFill>
                  <a:srgbClr val="59595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smtClean="0"/>
              <a:t>Klikk for å redigere undertittelstil i malen</a:t>
            </a:r>
            <a:endParaRPr lang="nb-NO" dirty="0"/>
          </a:p>
        </p:txBody>
      </p:sp>
      <p:pic>
        <p:nvPicPr>
          <p:cNvPr id="15" name="Picture 8" descr="Telemarksforsking_logo_CMYK_til_Word_PP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355" y="399132"/>
            <a:ext cx="2895600" cy="50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33267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dirty="0">
              <a:solidFill>
                <a:srgbClr val="FFFFFF"/>
              </a:solidFill>
              <a:ea typeface="Arial" charset="0"/>
              <a:cs typeface="Arial" charset="0"/>
            </a:endParaRPr>
          </a:p>
        </p:txBody>
      </p:sp>
      <p:sp>
        <p:nvSpPr>
          <p:cNvPr id="3" name="Content Placeholder 2"/>
          <p:cNvSpPr>
            <a:spLocks noGrp="1"/>
          </p:cNvSpPr>
          <p:nvPr>
            <p:ph idx="1"/>
          </p:nvPr>
        </p:nvSpPr>
        <p:spPr>
          <a:xfrm>
            <a:off x="827584" y="1371601"/>
            <a:ext cx="7416824" cy="4217640"/>
          </a:xfrm>
        </p:spPr>
        <p:txBody>
          <a:bodyPr>
            <a:normAutofit/>
          </a:bodyPr>
          <a:lstStyle>
            <a:lvl1pPr marL="0" indent="0" algn="ctr">
              <a:lnSpc>
                <a:spcPct val="100000"/>
              </a:lnSpc>
              <a:buClr>
                <a:srgbClr val="9CBA72"/>
              </a:buClr>
              <a:buNone/>
              <a:defRPr sz="2400" i="1">
                <a:solidFill>
                  <a:srgbClr val="9CBA72"/>
                </a:solidFill>
                <a:latin typeface="Georgia"/>
                <a:cs typeface="Georgia"/>
              </a:defRPr>
            </a:lvl1pPr>
            <a:lvl2pPr marL="457200" indent="0" algn="ctr">
              <a:buClr>
                <a:srgbClr val="9CBA72"/>
              </a:buClr>
              <a:buNone/>
              <a:defRPr/>
            </a:lvl2pPr>
            <a:lvl3pPr marL="914400" indent="0" algn="ctr">
              <a:buClr>
                <a:srgbClr val="9CBA72"/>
              </a:buClr>
              <a:buNone/>
              <a:defRPr/>
            </a:lvl3pPr>
            <a:lvl4pPr marL="1371600" indent="0" algn="ctr">
              <a:buClr>
                <a:srgbClr val="9CBA72"/>
              </a:buClr>
              <a:buNone/>
              <a:defRPr/>
            </a:lvl4pPr>
            <a:lvl5pPr marL="1828800" indent="0" algn="ctr">
              <a:buClr>
                <a:srgbClr val="9CBA72"/>
              </a:buClr>
              <a:buNone/>
              <a:defRPr/>
            </a:lvl5pPr>
          </a:lstStyle>
          <a:p>
            <a:pPr lvl="0"/>
            <a:r>
              <a:rPr lang="nb-NO" smtClean="0"/>
              <a:t>Klikk for å redigere tekststiler i malen</a:t>
            </a:r>
          </a:p>
        </p:txBody>
      </p:sp>
    </p:spTree>
    <p:extLst>
      <p:ext uri="{BB962C8B-B14F-4D97-AF65-F5344CB8AC3E}">
        <p14:creationId xmlns:p14="http://schemas.microsoft.com/office/powerpoint/2010/main" val="255898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noProof="0" smtClean="0"/>
              <a:t>Klikk for å redigere tittelstil</a:t>
            </a:r>
            <a:endParaRPr lang="nb-NO" noProof="0" dirty="0"/>
          </a:p>
        </p:txBody>
      </p:sp>
      <p:sp>
        <p:nvSpPr>
          <p:cNvPr id="3" name="Content Placeholder 2"/>
          <p:cNvSpPr>
            <a:spLocks noGrp="1"/>
          </p:cNvSpPr>
          <p:nvPr>
            <p:ph idx="1"/>
          </p:nvPr>
        </p:nvSpPr>
        <p:spPr/>
        <p:txBody>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endParaRPr lang="nb-NO" noProof="0" dirty="0"/>
          </a:p>
        </p:txBody>
      </p:sp>
      <p:cxnSp>
        <p:nvCxnSpPr>
          <p:cNvPr id="14" name="Straight Connector 13"/>
          <p:cNvCxnSpPr/>
          <p:nvPr userDrawn="1"/>
        </p:nvCxnSpPr>
        <p:spPr>
          <a:xfrm>
            <a:off x="185738" y="1141412"/>
            <a:ext cx="8785225" cy="1588"/>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flipV="1">
            <a:off x="185738" y="349250"/>
            <a:ext cx="8785225" cy="4762"/>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1"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185738" y="174625"/>
            <a:ext cx="8785225" cy="65151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2" name="Title 1"/>
          <p:cNvSpPr>
            <a:spLocks noGrp="1"/>
          </p:cNvSpPr>
          <p:nvPr>
            <p:ph type="title"/>
          </p:nvPr>
        </p:nvSpPr>
        <p:spPr/>
        <p:txBody>
          <a:bodyPr/>
          <a:lstStyle/>
          <a:p>
            <a:r>
              <a:rPr lang="nb-NO" smtClean="0"/>
              <a:t>Klikk for å redigere tittelstil</a:t>
            </a:r>
            <a:endParaRPr lang="nb-NO"/>
          </a:p>
        </p:txBody>
      </p:sp>
      <p:sp>
        <p:nvSpPr>
          <p:cNvPr id="3" name="Content Placeholder 2"/>
          <p:cNvSpPr>
            <a:spLocks noGrp="1"/>
          </p:cNvSpPr>
          <p:nvPr>
            <p:ph idx="1"/>
          </p:nvPr>
        </p:nvSpPr>
        <p:spPr/>
        <p:txBody>
          <a:bodyPr/>
          <a:lstStyle>
            <a:lvl1pPr>
              <a:buClr>
                <a:srgbClr val="9CBA72"/>
              </a:buClr>
              <a:defRPr/>
            </a:lvl1pPr>
            <a:lvl2pPr>
              <a:buClr>
                <a:srgbClr val="9CBA72"/>
              </a:buClr>
              <a:defRPr/>
            </a:lvl2pPr>
            <a:lvl3pPr>
              <a:buClr>
                <a:srgbClr val="9CBA72"/>
              </a:buClr>
              <a:defRPr/>
            </a:lvl3pPr>
            <a:lvl4pPr>
              <a:buClr>
                <a:srgbClr val="9CBA72"/>
              </a:buClr>
              <a:defRPr/>
            </a:lvl4pPr>
            <a:lvl5pPr>
              <a:buClr>
                <a:srgbClr val="9CBA72"/>
              </a:buClr>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cxnSp>
        <p:nvCxnSpPr>
          <p:cNvPr id="13" name="Straight Connector 12"/>
          <p:cNvCxnSpPr/>
          <p:nvPr userDrawn="1"/>
        </p:nvCxnSpPr>
        <p:spPr>
          <a:xfrm>
            <a:off x="304800" y="1141412"/>
            <a:ext cx="85344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pic>
        <p:nvPicPr>
          <p:cNvPr id="10" name="Picture 9" descr="Telemarksforsking_logo_NEG_til_tryk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6390000"/>
            <a:ext cx="1440160" cy="253077"/>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Rectangle 10"/>
          <p:cNvSpPr/>
          <p:nvPr userDrawn="1"/>
        </p:nvSpPr>
        <p:spPr>
          <a:xfrm>
            <a:off x="185738" y="174625"/>
            <a:ext cx="8785225" cy="65151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3" name="Content Placeholder 2"/>
          <p:cNvSpPr>
            <a:spLocks noGrp="1"/>
          </p:cNvSpPr>
          <p:nvPr>
            <p:ph idx="1"/>
          </p:nvPr>
        </p:nvSpPr>
        <p:spPr/>
        <p:txBody>
          <a:bodyPr/>
          <a:lstStyle>
            <a:lvl1pPr>
              <a:buClr>
                <a:srgbClr val="9CBA72"/>
              </a:buClr>
              <a:defRPr/>
            </a:lvl1pPr>
            <a:lvl2pPr>
              <a:buClr>
                <a:srgbClr val="9CBA72"/>
              </a:buClr>
              <a:defRPr/>
            </a:lvl2pPr>
            <a:lvl3pPr>
              <a:buClr>
                <a:srgbClr val="9CBA72"/>
              </a:buClr>
              <a:defRPr/>
            </a:lvl3pPr>
            <a:lvl4pPr>
              <a:buClr>
                <a:srgbClr val="9CBA72"/>
              </a:buClr>
              <a:defRPr/>
            </a:lvl4pPr>
            <a:lvl5pPr>
              <a:buClr>
                <a:srgbClr val="9CBA72"/>
              </a:buClr>
              <a:defRPr/>
            </a:lvl5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cxnSp>
        <p:nvCxnSpPr>
          <p:cNvPr id="13" name="Straight Connector 12"/>
          <p:cNvCxnSpPr/>
          <p:nvPr userDrawn="1"/>
        </p:nvCxnSpPr>
        <p:spPr>
          <a:xfrm>
            <a:off x="304800" y="1141412"/>
            <a:ext cx="85344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4" name="Title 1"/>
          <p:cNvSpPr>
            <a:spLocks noGrp="1"/>
          </p:cNvSpPr>
          <p:nvPr>
            <p:ph type="title"/>
          </p:nvPr>
        </p:nvSpPr>
        <p:spPr>
          <a:xfrm>
            <a:off x="304800" y="476672"/>
            <a:ext cx="8534400" cy="609600"/>
          </a:xfrm>
        </p:spPr>
        <p:txBody>
          <a:bodyPr anchor="t"/>
          <a:lstStyle/>
          <a:p>
            <a:r>
              <a:rPr lang="nb-NO" smtClean="0"/>
              <a:t>Klikk for å redigere tittelstil</a:t>
            </a:r>
            <a:endParaRPr lang="nb-NO" dirty="0"/>
          </a:p>
        </p:txBody>
      </p:sp>
      <p:sp>
        <p:nvSpPr>
          <p:cNvPr id="15" name="Text Placeholder 14"/>
          <p:cNvSpPr>
            <a:spLocks noGrp="1"/>
          </p:cNvSpPr>
          <p:nvPr>
            <p:ph type="body" sz="quarter" idx="13"/>
          </p:nvPr>
        </p:nvSpPr>
        <p:spPr>
          <a:xfrm>
            <a:off x="304800" y="214825"/>
            <a:ext cx="8534400" cy="318575"/>
          </a:xfrm>
        </p:spPr>
        <p:txBody>
          <a:bodyPr>
            <a:normAutofit/>
          </a:bodyPr>
          <a:lstStyle>
            <a:lvl1pPr algn="ctr">
              <a:buNone/>
              <a:defRPr sz="1400" b="0">
                <a:solidFill>
                  <a:schemeClr val="bg1">
                    <a:lumMod val="50000"/>
                  </a:schemeClr>
                </a:solidFill>
                <a:latin typeface="Arial"/>
                <a:cs typeface="Arial"/>
              </a:defRPr>
            </a:lvl1pPr>
          </a:lstStyle>
          <a:p>
            <a:pPr lvl="0"/>
            <a:r>
              <a:rPr lang="nb-NO" smtClean="0"/>
              <a:t>Klikk for å redigere tekststiler i malen</a:t>
            </a:r>
          </a:p>
        </p:txBody>
      </p:sp>
      <p:sp>
        <p:nvSpPr>
          <p:cNvPr id="22" name="Slide Number Placeholder 5"/>
          <p:cNvSpPr>
            <a:spLocks noGrp="1"/>
          </p:cNvSpPr>
          <p:nvPr>
            <p:ph type="sldNum" sz="quarter" idx="4"/>
          </p:nvPr>
        </p:nvSpPr>
        <p:spPr>
          <a:xfrm>
            <a:off x="822764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pic>
        <p:nvPicPr>
          <p:cNvPr id="12" name="Picture 11" descr="Telemarksforsking_logo_NEG_til_tryk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6390000"/>
            <a:ext cx="1440160" cy="253077"/>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smtClean="0"/>
              <a:t>Klikk for å redigere tittelstil</a:t>
            </a:r>
            <a:endParaRPr lang="nb-NO" dirty="0"/>
          </a:p>
        </p:txBody>
      </p:sp>
      <p:sp>
        <p:nvSpPr>
          <p:cNvPr id="3" name="Content Placeholder 2"/>
          <p:cNvSpPr>
            <a:spLocks noGrp="1"/>
          </p:cNvSpPr>
          <p:nvPr>
            <p:ph sz="half" idx="1"/>
          </p:nvPr>
        </p:nvSpPr>
        <p:spPr>
          <a:xfrm>
            <a:off x="304800" y="1600200"/>
            <a:ext cx="4038600" cy="4525963"/>
          </a:xfrm>
        </p:spPr>
        <p:txBody>
          <a:bodyPr/>
          <a:lstStyle>
            <a:lvl1pPr>
              <a:defRPr sz="20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Content Placeholder 3"/>
          <p:cNvSpPr>
            <a:spLocks noGrp="1"/>
          </p:cNvSpPr>
          <p:nvPr>
            <p:ph sz="half" idx="2"/>
          </p:nvPr>
        </p:nvSpPr>
        <p:spPr>
          <a:xfrm>
            <a:off x="4800600" y="1600200"/>
            <a:ext cx="4038600" cy="4525963"/>
          </a:xfrm>
        </p:spPr>
        <p:txBody>
          <a:bodyPr/>
          <a:lstStyle>
            <a:lvl1pPr>
              <a:defRPr sz="2000"/>
            </a:lvl1pPr>
            <a:lvl2pPr>
              <a:defRPr sz="1800"/>
            </a:lvl2pPr>
            <a:lvl3pPr>
              <a:defRPr sz="1800"/>
            </a:lvl3pPr>
            <a:lvl4pPr>
              <a:defRPr sz="1400"/>
            </a:lvl4pPr>
            <a:lvl5pPr>
              <a:defRPr sz="14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cxnSp>
        <p:nvCxnSpPr>
          <p:cNvPr id="10" name="Straight Connector 9"/>
          <p:cNvCxnSpPr/>
          <p:nvPr userDrawn="1"/>
        </p:nvCxnSpPr>
        <p:spPr>
          <a:xfrm>
            <a:off x="185738" y="1141412"/>
            <a:ext cx="8785225" cy="1588"/>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flipV="1">
            <a:off x="185738" y="349250"/>
            <a:ext cx="8785225" cy="4762"/>
          </a:xfrm>
          <a:prstGeom prst="line">
            <a:avLst/>
          </a:prstGeom>
          <a:ln w="12700" cap="flat" cmpd="sng" algn="ctr">
            <a:solidFill>
              <a:schemeClr val="bg1">
                <a:lumMod val="50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0"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Georgia"/>
                <a:cs typeface="Georgia"/>
              </a:defRPr>
            </a:lvl1pPr>
          </a:lstStyle>
          <a:p>
            <a:fld id="{5F14AF08-E40A-C045-91E4-297BC0673CDE}" type="slidenum">
              <a:rPr lang="nb-NO" smtClean="0"/>
              <a:pPr/>
              <a:t>‹#›</a:t>
            </a:fld>
            <a:endParaRPr lang="nb-NO"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8" name="Rectangle 7"/>
          <p:cNvSpPr/>
          <p:nvPr userDrawn="1"/>
        </p:nvSpPr>
        <p:spPr>
          <a:xfrm>
            <a:off x="185738" y="174625"/>
            <a:ext cx="8785225" cy="65151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sp>
        <p:nvSpPr>
          <p:cNvPr id="2" name="Title 1"/>
          <p:cNvSpPr>
            <a:spLocks noGrp="1"/>
          </p:cNvSpPr>
          <p:nvPr>
            <p:ph type="title"/>
          </p:nvPr>
        </p:nvSpPr>
        <p:spPr/>
        <p:txBody>
          <a:bodyPr/>
          <a:lstStyle/>
          <a:p>
            <a:r>
              <a:rPr lang="nb-NO" smtClean="0"/>
              <a:t>Klikk for å redigere tittelstil</a:t>
            </a:r>
            <a:endParaRPr lang="nb-NO" dirty="0"/>
          </a:p>
        </p:txBody>
      </p:sp>
      <p:sp>
        <p:nvSpPr>
          <p:cNvPr id="3" name="Content Placeholder 2"/>
          <p:cNvSpPr>
            <a:spLocks noGrp="1"/>
          </p:cNvSpPr>
          <p:nvPr>
            <p:ph sz="half" idx="1"/>
          </p:nvPr>
        </p:nvSpPr>
        <p:spPr>
          <a:xfrm>
            <a:off x="304800" y="1600200"/>
            <a:ext cx="4038600" cy="4525963"/>
          </a:xfrm>
        </p:spPr>
        <p:txBody>
          <a:bodyPr/>
          <a:lstStyle>
            <a:lvl1pPr>
              <a:buClr>
                <a:srgbClr val="9CBA72"/>
              </a:buClr>
              <a:defRPr sz="2000"/>
            </a:lvl1pPr>
            <a:lvl2pPr>
              <a:buClr>
                <a:srgbClr val="9CBA72"/>
              </a:buClr>
              <a:defRPr sz="1800"/>
            </a:lvl2pPr>
            <a:lvl3pPr>
              <a:buClr>
                <a:srgbClr val="9CBA72"/>
              </a:buClr>
              <a:defRPr sz="1800"/>
            </a:lvl3pPr>
            <a:lvl4pPr>
              <a:buClr>
                <a:srgbClr val="9CBA72"/>
              </a:buClr>
              <a:defRPr sz="1400"/>
            </a:lvl4pPr>
            <a:lvl5pPr>
              <a:buClr>
                <a:srgbClr val="9CBA72"/>
              </a:buClr>
              <a:defRPr sz="14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sp>
        <p:nvSpPr>
          <p:cNvPr id="4" name="Content Placeholder 3"/>
          <p:cNvSpPr>
            <a:spLocks noGrp="1"/>
          </p:cNvSpPr>
          <p:nvPr>
            <p:ph sz="half" idx="2"/>
          </p:nvPr>
        </p:nvSpPr>
        <p:spPr>
          <a:xfrm>
            <a:off x="4800600" y="1600200"/>
            <a:ext cx="4038600" cy="4525963"/>
          </a:xfrm>
        </p:spPr>
        <p:txBody>
          <a:bodyPr/>
          <a:lstStyle>
            <a:lvl1pPr>
              <a:buClr>
                <a:srgbClr val="9CBA72"/>
              </a:buClr>
              <a:defRPr sz="2000"/>
            </a:lvl1pPr>
            <a:lvl2pPr>
              <a:buClr>
                <a:srgbClr val="9CBA72"/>
              </a:buClr>
              <a:defRPr sz="1800"/>
            </a:lvl2pPr>
            <a:lvl3pPr>
              <a:buClr>
                <a:srgbClr val="9CBA72"/>
              </a:buClr>
              <a:defRPr sz="1800"/>
            </a:lvl3pPr>
            <a:lvl4pPr>
              <a:buClr>
                <a:srgbClr val="9CBA72"/>
              </a:buClr>
              <a:defRPr sz="1400"/>
            </a:lvl4pPr>
            <a:lvl5pPr>
              <a:buClr>
                <a:srgbClr val="9CBA72"/>
              </a:buClr>
              <a:defRPr sz="14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dirty="0"/>
          </a:p>
        </p:txBody>
      </p:sp>
      <p:cxnSp>
        <p:nvCxnSpPr>
          <p:cNvPr id="12" name="Straight Connector 11"/>
          <p:cNvCxnSpPr/>
          <p:nvPr userDrawn="1"/>
        </p:nvCxnSpPr>
        <p:spPr>
          <a:xfrm>
            <a:off x="304800" y="1141412"/>
            <a:ext cx="8534400" cy="1588"/>
          </a:xfrm>
          <a:prstGeom prst="line">
            <a:avLst/>
          </a:prstGeom>
          <a:ln w="1270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8"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rgbClr val="FFFFFF"/>
                </a:solidFill>
                <a:latin typeface="Arial"/>
                <a:cs typeface="Arial"/>
              </a:defRPr>
            </a:lvl1pPr>
          </a:lstStyle>
          <a:p>
            <a:fld id="{5F14AF08-E40A-C045-91E4-297BC0673CDE}" type="slidenum">
              <a:rPr lang="nb-NO" smtClean="0"/>
              <a:pPr/>
              <a:t>‹#›</a:t>
            </a:fld>
            <a:endParaRPr lang="nb-NO" dirty="0"/>
          </a:p>
        </p:txBody>
      </p:sp>
      <p:pic>
        <p:nvPicPr>
          <p:cNvPr id="11" name="Picture 10" descr="Telemarksforsking_logo_NEG_til_trykk.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6390000"/>
            <a:ext cx="1440160" cy="253077"/>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85738" y="6324600"/>
            <a:ext cx="8785225" cy="360362"/>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prstTxWarp prst="textNoShape">
              <a:avLst/>
            </a:prstTxWarp>
          </a:bodyPr>
          <a:lstStyle/>
          <a:p>
            <a:pPr algn="ctr" fontAlgn="auto">
              <a:spcBef>
                <a:spcPts val="0"/>
              </a:spcBef>
              <a:spcAft>
                <a:spcPts val="0"/>
              </a:spcAft>
              <a:defRPr/>
            </a:pPr>
            <a:endParaRPr lang="en-US">
              <a:solidFill>
                <a:srgbClr val="FFFFFF"/>
              </a:solidFill>
              <a:ea typeface="Arial" charset="0"/>
              <a:cs typeface="Arial" charset="0"/>
            </a:endParaRPr>
          </a:p>
        </p:txBody>
      </p:sp>
      <p:pic>
        <p:nvPicPr>
          <p:cNvPr id="15" name="Picture 14" descr="Telemarksforsking_logo_RGB_til_trykk.eps"/>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24000" y="6390000"/>
            <a:ext cx="1455256" cy="255730"/>
          </a:xfrm>
          <a:prstGeom prst="rect">
            <a:avLst/>
          </a:prstGeom>
        </p:spPr>
      </p:pic>
      <p:sp>
        <p:nvSpPr>
          <p:cNvPr id="2" name="Title Placeholder 1"/>
          <p:cNvSpPr>
            <a:spLocks noGrp="1"/>
          </p:cNvSpPr>
          <p:nvPr>
            <p:ph type="title"/>
          </p:nvPr>
        </p:nvSpPr>
        <p:spPr>
          <a:xfrm>
            <a:off x="304800" y="260648"/>
            <a:ext cx="8534400" cy="944562"/>
          </a:xfrm>
          <a:prstGeom prst="rect">
            <a:avLst/>
          </a:prstGeom>
        </p:spPr>
        <p:txBody>
          <a:bodyPr vert="horz" lIns="91440" tIns="45720" rIns="91440" bIns="45720" rtlCol="0" anchor="ctr">
            <a:normAutofit/>
          </a:bodyPr>
          <a:lstStyle/>
          <a:p>
            <a:r>
              <a:rPr lang="nb-NO" noProof="0" smtClean="0"/>
              <a:t>Klikk for å redigere tittelstil</a:t>
            </a:r>
            <a:endParaRPr lang="nb-NO" noProof="0" dirty="0"/>
          </a:p>
        </p:txBody>
      </p:sp>
      <p:sp>
        <p:nvSpPr>
          <p:cNvPr id="3" name="Text Placeholder 2"/>
          <p:cNvSpPr>
            <a:spLocks noGrp="1"/>
          </p:cNvSpPr>
          <p:nvPr>
            <p:ph type="body" idx="1"/>
          </p:nvPr>
        </p:nvSpPr>
        <p:spPr>
          <a:xfrm>
            <a:off x="304800" y="1371600"/>
            <a:ext cx="8534400" cy="4754563"/>
          </a:xfrm>
          <a:prstGeom prst="rect">
            <a:avLst/>
          </a:prstGeom>
        </p:spPr>
        <p:txBody>
          <a:bodyPr vert="horz" lIns="91440" tIns="45720" rIns="91440" bIns="45720" rtlCol="0">
            <a:normAutofit/>
          </a:bodyPr>
          <a:lstStyle/>
          <a:p>
            <a:pPr lvl="0"/>
            <a:r>
              <a:rPr lang="nb-NO" noProof="0" smtClean="0"/>
              <a:t>Klikk for å redigere tekststiler i malen</a:t>
            </a:r>
          </a:p>
          <a:p>
            <a:pPr lvl="1"/>
            <a:r>
              <a:rPr lang="nb-NO" noProof="0" smtClean="0"/>
              <a:t>Andre nivå</a:t>
            </a:r>
          </a:p>
          <a:p>
            <a:pPr lvl="2"/>
            <a:r>
              <a:rPr lang="nb-NO" noProof="0" smtClean="0"/>
              <a:t>Tredje nivå</a:t>
            </a:r>
          </a:p>
          <a:p>
            <a:pPr lvl="3"/>
            <a:r>
              <a:rPr lang="nb-NO" noProof="0" smtClean="0"/>
              <a:t>Fjerde nivå</a:t>
            </a:r>
          </a:p>
          <a:p>
            <a:pPr lvl="4"/>
            <a:r>
              <a:rPr lang="nb-NO" noProof="0" smtClean="0"/>
              <a:t>Femte nivå</a:t>
            </a:r>
            <a:endParaRPr lang="nb-NO" noProof="0" dirty="0"/>
          </a:p>
        </p:txBody>
      </p:sp>
      <p:sp>
        <p:nvSpPr>
          <p:cNvPr id="12" name="Slide Number Placeholder 5"/>
          <p:cNvSpPr>
            <a:spLocks noGrp="1"/>
          </p:cNvSpPr>
          <p:nvPr>
            <p:ph type="sldNum" sz="quarter" idx="4"/>
          </p:nvPr>
        </p:nvSpPr>
        <p:spPr>
          <a:xfrm>
            <a:off x="8229600" y="6324600"/>
            <a:ext cx="609600" cy="365125"/>
          </a:xfrm>
          <a:prstGeom prst="rect">
            <a:avLst/>
          </a:prstGeom>
        </p:spPr>
        <p:txBody>
          <a:bodyPr vert="horz" lIns="91440" tIns="45720" rIns="91440" bIns="45720" rtlCol="0" anchor="ctr"/>
          <a:lstStyle>
            <a:lvl1pPr algn="r">
              <a:defRPr sz="800">
                <a:solidFill>
                  <a:schemeClr val="bg1">
                    <a:lumMod val="50000"/>
                  </a:schemeClr>
                </a:solidFill>
                <a:latin typeface="Arial"/>
                <a:cs typeface="Arial"/>
              </a:defRPr>
            </a:lvl1pPr>
          </a:lstStyle>
          <a:p>
            <a:fld id="{93B41D18-1372-1445-86F4-9805F076F7AD}" type="slidenum">
              <a:rPr lang="nb-NO" smtClean="0"/>
              <a:pPr/>
              <a:t>‹#›</a:t>
            </a:fld>
            <a:endParaRPr lang="nb-NO" dirty="0"/>
          </a:p>
        </p:txBody>
      </p:sp>
    </p:spTree>
  </p:cSld>
  <p:clrMap bg1="lt1" tx1="dk1" bg2="lt2" tx2="dk2" accent1="accent1" accent2="accent2" accent3="accent3" accent4="accent4" accent5="accent5" accent6="accent6" hlink="hlink" folHlink="folHlink"/>
  <p:sldLayoutIdLst>
    <p:sldLayoutId id="2147483650" r:id="rId1"/>
    <p:sldLayoutId id="2147483685" r:id="rId2"/>
    <p:sldLayoutId id="2147483672" r:id="rId3"/>
    <p:sldLayoutId id="2147483686" r:id="rId4"/>
    <p:sldLayoutId id="2147483654" r:id="rId5"/>
    <p:sldLayoutId id="2147483655" r:id="rId6"/>
    <p:sldLayoutId id="2147483656" r:id="rId7"/>
    <p:sldLayoutId id="2147483659"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Lst>
  <p:timing>
    <p:tnLst>
      <p:par>
        <p:cTn id="1" dur="indefinite" restart="never" nodeType="tmRoot"/>
      </p:par>
    </p:tnLst>
  </p:timing>
  <p:hf hdr="0"/>
  <p:txStyles>
    <p:titleStyle>
      <a:lvl1pPr algn="ctr" defTabSz="457200" rtl="0" eaLnBrk="1" latinLnBrk="0" hangingPunct="1">
        <a:spcBef>
          <a:spcPct val="0"/>
        </a:spcBef>
        <a:buNone/>
        <a:defRPr sz="28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Clr>
          <a:srgbClr val="9CBA72"/>
        </a:buClr>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
          <a:srgbClr val="9CBA72"/>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9CBA72"/>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9CBA72"/>
        </a:buClr>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Clr>
          <a:srgbClr val="9CBA72"/>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p:txBody>
          <a:bodyPr/>
          <a:lstStyle/>
          <a:p>
            <a:r>
              <a:rPr lang="nb-NO" dirty="0" smtClean="0"/>
              <a:t>Overordnet økonomi-analyse Gran kommune</a:t>
            </a:r>
            <a:br>
              <a:rPr lang="nb-NO" dirty="0" smtClean="0"/>
            </a:br>
            <a:r>
              <a:rPr lang="nb-NO" sz="2400" dirty="0" smtClean="0"/>
              <a:t>(endelige KOSTRA-tall per 15. juni 2021)</a:t>
            </a:r>
            <a:endParaRPr lang="nb-NO" sz="2400" dirty="0"/>
          </a:p>
        </p:txBody>
      </p:sp>
      <p:sp>
        <p:nvSpPr>
          <p:cNvPr id="6" name="Undertittel 5"/>
          <p:cNvSpPr>
            <a:spLocks noGrp="1"/>
          </p:cNvSpPr>
          <p:nvPr>
            <p:ph type="subTitle" idx="1"/>
          </p:nvPr>
        </p:nvSpPr>
        <p:spPr/>
        <p:txBody>
          <a:bodyPr/>
          <a:lstStyle/>
          <a:p>
            <a:r>
              <a:rPr lang="nb-NO" sz="1600" dirty="0" smtClean="0"/>
              <a:t>Budsjettseminar Gran kommune 17.06.21</a:t>
            </a:r>
            <a:endParaRPr lang="nb-NO" sz="1600" dirty="0"/>
          </a:p>
        </p:txBody>
      </p:sp>
      <p:sp>
        <p:nvSpPr>
          <p:cNvPr id="4" name="Plassholder for lysbildenummer 3"/>
          <p:cNvSpPr>
            <a:spLocks noGrp="1"/>
          </p:cNvSpPr>
          <p:nvPr>
            <p:ph type="sldNum" sz="quarter" idx="4294967295"/>
          </p:nvPr>
        </p:nvSpPr>
        <p:spPr>
          <a:xfrm>
            <a:off x="8534400" y="6324600"/>
            <a:ext cx="609600" cy="365125"/>
          </a:xfrm>
        </p:spPr>
        <p:txBody>
          <a:bodyPr/>
          <a:lstStyle/>
          <a:p>
            <a:fld id="{5F14AF08-E40A-C045-91E4-297BC0673CDE}" type="slidenum">
              <a:rPr lang="nb-NO" smtClean="0"/>
              <a:pPr/>
              <a:t>1</a:t>
            </a:fld>
            <a:endParaRPr lang="nb-NO" dirty="0"/>
          </a:p>
        </p:txBody>
      </p:sp>
    </p:spTree>
    <p:extLst>
      <p:ext uri="{BB962C8B-B14F-4D97-AF65-F5344CB8AC3E}">
        <p14:creationId xmlns:p14="http://schemas.microsoft.com/office/powerpoint/2010/main" val="5506453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Korrigerte frie inntekter 2020</a:t>
            </a:r>
            <a:br>
              <a:rPr lang="nb-NO" dirty="0" smtClean="0"/>
            </a:br>
            <a:r>
              <a:rPr lang="nb-NO" dirty="0" smtClean="0"/>
              <a:t>– en indikator som viser kommunens reelle inntektsnivå</a:t>
            </a:r>
            <a:endParaRPr lang="nb-NO" dirty="0"/>
          </a:p>
        </p:txBody>
      </p:sp>
      <p:sp>
        <p:nvSpPr>
          <p:cNvPr id="3" name="Plassholder for innhold 2"/>
          <p:cNvSpPr>
            <a:spLocks noGrp="1"/>
          </p:cNvSpPr>
          <p:nvPr>
            <p:ph idx="1"/>
          </p:nvPr>
        </p:nvSpPr>
        <p:spPr>
          <a:xfrm>
            <a:off x="304800" y="1268760"/>
            <a:ext cx="4339208" cy="4754563"/>
          </a:xfrm>
        </p:spPr>
        <p:txBody>
          <a:bodyPr>
            <a:noAutofit/>
          </a:bodyPr>
          <a:lstStyle/>
          <a:p>
            <a:r>
              <a:rPr lang="nb-NO" sz="1400" dirty="0"/>
              <a:t>Korrigerte, frie inntekter viser nivået på de frie inntektene justert for variasjon i utgiftsbehov. Indikatoren viser dermed inntekts- og utgiftssiden samlet. Kommuner med et lavt beregnet utgiftsbehov (”billig” </a:t>
            </a:r>
            <a:r>
              <a:rPr lang="nb-NO" sz="1400" dirty="0" smtClean="0"/>
              <a:t>i drift) </a:t>
            </a:r>
            <a:r>
              <a:rPr lang="nb-NO" sz="1400" dirty="0"/>
              <a:t>får justert opp sine inntekter, mens kommuner med et høyt beregnet utgiftsbehov (”</a:t>
            </a:r>
            <a:r>
              <a:rPr lang="nb-NO" sz="1400" dirty="0" smtClean="0"/>
              <a:t>dyr” i drift) </a:t>
            </a:r>
            <a:r>
              <a:rPr lang="nb-NO" sz="1400" dirty="0"/>
              <a:t>får justert ned sine inntekter.</a:t>
            </a:r>
          </a:p>
          <a:p>
            <a:r>
              <a:rPr lang="nb-NO" sz="1400" dirty="0" smtClean="0"/>
              <a:t>Tabellen viser nivået på korrigerte </a:t>
            </a:r>
            <a:r>
              <a:rPr lang="nb-NO" sz="1400" dirty="0"/>
              <a:t>frie inntekter </a:t>
            </a:r>
            <a:r>
              <a:rPr lang="nb-NO" sz="1400" dirty="0" smtClean="0"/>
              <a:t>for Gran og andre sammenlignbare «gruppe 7-kommuner» i Innlandet. Nivået </a:t>
            </a:r>
            <a:r>
              <a:rPr lang="nb-NO" sz="1400" dirty="0"/>
              <a:t>(i prosent av landsgjennomsnittet) er vist både med og uten </a:t>
            </a:r>
            <a:r>
              <a:rPr lang="nb-NO" sz="1400" dirty="0" smtClean="0"/>
              <a:t>eiendomsskatt, konsesjonskraftinntekter, havbruksfond og fordel av differensiert arbeidsgiveravgift. </a:t>
            </a:r>
          </a:p>
          <a:p>
            <a:r>
              <a:rPr lang="nb-NO" sz="1400" dirty="0" smtClean="0"/>
              <a:t>Gran hadde korrigerte frie inntekter (inkl. e-skatt, konsesjonskraftinnt., havbruksfond og fordel DA) på 90 prosent av landsgjennomsnittet i 2020.</a:t>
            </a:r>
            <a:endParaRPr lang="nb-NO" sz="1400"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10</a:t>
            </a:fld>
            <a:endParaRPr lang="nb-NO" dirty="0"/>
          </a:p>
        </p:txBody>
      </p:sp>
      <p:graphicFrame>
        <p:nvGraphicFramePr>
          <p:cNvPr id="5" name="Tabell 4"/>
          <p:cNvGraphicFramePr>
            <a:graphicFrameLocks noGrp="1"/>
          </p:cNvGraphicFramePr>
          <p:nvPr>
            <p:extLst>
              <p:ext uri="{D42A27DB-BD31-4B8C-83A1-F6EECF244321}">
                <p14:modId xmlns:p14="http://schemas.microsoft.com/office/powerpoint/2010/main" val="3001287675"/>
              </p:ext>
            </p:extLst>
          </p:nvPr>
        </p:nvGraphicFramePr>
        <p:xfrm>
          <a:off x="4766280" y="2071802"/>
          <a:ext cx="3528391" cy="2078355"/>
        </p:xfrm>
        <a:graphic>
          <a:graphicData uri="http://schemas.openxmlformats.org/drawingml/2006/table">
            <a:tbl>
              <a:tblPr firstRow="1" bandRow="1">
                <a:tableStyleId>{5C22544A-7EE6-4342-B048-85BDC9FD1C3A}</a:tableStyleId>
              </a:tblPr>
              <a:tblGrid>
                <a:gridCol w="1308919">
                  <a:extLst>
                    <a:ext uri="{9D8B030D-6E8A-4147-A177-3AD203B41FA5}">
                      <a16:colId xmlns:a16="http://schemas.microsoft.com/office/drawing/2014/main" val="20000"/>
                    </a:ext>
                  </a:extLst>
                </a:gridCol>
                <a:gridCol w="1067345">
                  <a:extLst>
                    <a:ext uri="{9D8B030D-6E8A-4147-A177-3AD203B41FA5}">
                      <a16:colId xmlns:a16="http://schemas.microsoft.com/office/drawing/2014/main" val="20001"/>
                    </a:ext>
                  </a:extLst>
                </a:gridCol>
                <a:gridCol w="1152127">
                  <a:extLst>
                    <a:ext uri="{9D8B030D-6E8A-4147-A177-3AD203B41FA5}">
                      <a16:colId xmlns:a16="http://schemas.microsoft.com/office/drawing/2014/main" val="20003"/>
                    </a:ext>
                  </a:extLst>
                </a:gridCol>
              </a:tblGrid>
              <a:tr h="190500">
                <a:tc>
                  <a:txBody>
                    <a:bodyPr/>
                    <a:lstStyle/>
                    <a:p>
                      <a:pPr algn="l" fontAlgn="b"/>
                      <a:r>
                        <a:rPr lang="nb-NO" sz="1200" b="1" i="0" u="none" strike="noStrike" dirty="0">
                          <a:solidFill>
                            <a:schemeClr val="bg1"/>
                          </a:solidFill>
                          <a:effectLst/>
                          <a:latin typeface="Calibri" panose="020F0502020204030204" pitchFamily="34" charset="0"/>
                        </a:rPr>
                        <a:t>Kommune</a:t>
                      </a:r>
                    </a:p>
                  </a:txBody>
                  <a:tcPr marL="9525" marR="9525" marT="9525" marB="0" anchor="b"/>
                </a:tc>
                <a:tc>
                  <a:txBody>
                    <a:bodyPr/>
                    <a:lstStyle/>
                    <a:p>
                      <a:pPr algn="ctr" fontAlgn="b"/>
                      <a:r>
                        <a:rPr lang="nb-NO" sz="1200" b="1" i="0" u="none" strike="noStrike" dirty="0">
                          <a:solidFill>
                            <a:schemeClr val="bg1"/>
                          </a:solidFill>
                          <a:effectLst/>
                          <a:latin typeface="Calibri" panose="020F0502020204030204" pitchFamily="34" charset="0"/>
                        </a:rPr>
                        <a:t>Korrigerte frie </a:t>
                      </a:r>
                      <a:r>
                        <a:rPr lang="nb-NO" sz="1200" b="1" i="0" u="none" strike="noStrike" dirty="0" smtClean="0">
                          <a:solidFill>
                            <a:schemeClr val="bg1"/>
                          </a:solidFill>
                          <a:effectLst/>
                          <a:latin typeface="Calibri" panose="020F0502020204030204" pitchFamily="34" charset="0"/>
                        </a:rPr>
                        <a:t>inntekter</a:t>
                      </a:r>
                      <a:endParaRPr lang="nb-NO" sz="1200" b="1" i="0" u="none" strike="noStrike" dirty="0">
                        <a:solidFill>
                          <a:schemeClr val="bg1"/>
                        </a:solidFill>
                        <a:effectLst/>
                        <a:latin typeface="Calibri" panose="020F0502020204030204" pitchFamily="34" charset="0"/>
                      </a:endParaRPr>
                    </a:p>
                  </a:txBody>
                  <a:tcPr marL="9525" marR="9525" marT="9525" marB="0" anchor="b"/>
                </a:tc>
                <a:tc>
                  <a:txBody>
                    <a:bodyPr/>
                    <a:lstStyle/>
                    <a:p>
                      <a:pPr algn="ctr" fontAlgn="b"/>
                      <a:r>
                        <a:rPr lang="nb-NO" sz="1200" b="1" i="0" u="none" strike="noStrike" dirty="0" smtClean="0">
                          <a:solidFill>
                            <a:schemeClr val="bg1"/>
                          </a:solidFill>
                          <a:effectLst/>
                          <a:latin typeface="Calibri" panose="020F0502020204030204" pitchFamily="34" charset="0"/>
                        </a:rPr>
                        <a:t>Inkl</a:t>
                      </a:r>
                      <a:r>
                        <a:rPr lang="nb-NO" sz="1200" b="1" i="0" u="none" strike="noStrike" dirty="0">
                          <a:solidFill>
                            <a:schemeClr val="bg1"/>
                          </a:solidFill>
                          <a:effectLst/>
                          <a:latin typeface="Calibri" panose="020F0502020204030204" pitchFamily="34" charset="0"/>
                        </a:rPr>
                        <a:t>. </a:t>
                      </a:r>
                      <a:r>
                        <a:rPr lang="nb-NO" sz="1200" b="1" i="0" u="none" strike="noStrike" dirty="0" smtClean="0">
                          <a:solidFill>
                            <a:schemeClr val="bg1"/>
                          </a:solidFill>
                          <a:effectLst/>
                          <a:latin typeface="Calibri" panose="020F0502020204030204" pitchFamily="34" charset="0"/>
                        </a:rPr>
                        <a:t>e-skatt, konsesjons-</a:t>
                      </a:r>
                      <a:r>
                        <a:rPr lang="nb-NO" sz="1200" b="1" i="0" u="none" strike="noStrike" dirty="0" err="1" smtClean="0">
                          <a:solidFill>
                            <a:schemeClr val="bg1"/>
                          </a:solidFill>
                          <a:effectLst/>
                          <a:latin typeface="Calibri" panose="020F0502020204030204" pitchFamily="34" charset="0"/>
                        </a:rPr>
                        <a:t>kraftsinnt</a:t>
                      </a:r>
                      <a:r>
                        <a:rPr lang="nb-NO" sz="1200" b="1" i="0" u="none" strike="noStrike" dirty="0" smtClean="0">
                          <a:solidFill>
                            <a:schemeClr val="bg1"/>
                          </a:solidFill>
                          <a:effectLst/>
                          <a:latin typeface="Calibri" panose="020F0502020204030204" pitchFamily="34" charset="0"/>
                        </a:rPr>
                        <a:t>., havbruksfond </a:t>
                      </a:r>
                      <a:r>
                        <a:rPr lang="nb-NO" sz="1200" b="1" i="0" u="none" strike="noStrike" dirty="0">
                          <a:solidFill>
                            <a:schemeClr val="bg1"/>
                          </a:solidFill>
                          <a:effectLst/>
                          <a:latin typeface="Calibri" panose="020F0502020204030204" pitchFamily="34" charset="0"/>
                        </a:rPr>
                        <a:t>og fordel </a:t>
                      </a:r>
                      <a:r>
                        <a:rPr lang="nb-NO" sz="1200" b="1" i="0" u="none" strike="noStrike" dirty="0" smtClean="0">
                          <a:solidFill>
                            <a:schemeClr val="bg1"/>
                          </a:solidFill>
                          <a:effectLst/>
                          <a:latin typeface="Calibri" panose="020F0502020204030204" pitchFamily="34" charset="0"/>
                        </a:rPr>
                        <a:t>DA</a:t>
                      </a:r>
                      <a:endParaRPr lang="nb-NO" sz="12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l" fontAlgn="b"/>
                      <a:r>
                        <a:rPr lang="nb-NO" sz="1200" b="1" i="0" u="none" strike="noStrike" dirty="0" smtClean="0">
                          <a:solidFill>
                            <a:srgbClr val="000000"/>
                          </a:solidFill>
                          <a:effectLst/>
                          <a:latin typeface="Calibri" panose="020F0502020204030204" pitchFamily="34" charset="0"/>
                        </a:rPr>
                        <a:t>Gran</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95</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90</a:t>
                      </a:r>
                      <a:endParaRPr lang="nb-N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90500">
                <a:tc>
                  <a:txBody>
                    <a:bodyPr/>
                    <a:lstStyle/>
                    <a:p>
                      <a:pPr algn="l" fontAlgn="b"/>
                      <a:r>
                        <a:rPr lang="nb-NO" sz="1200" b="0" i="0" u="none" strike="noStrike" dirty="0" smtClean="0">
                          <a:solidFill>
                            <a:srgbClr val="000000"/>
                          </a:solidFill>
                          <a:effectLst/>
                          <a:latin typeface="Calibri" panose="020F0502020204030204" pitchFamily="34" charset="0"/>
                        </a:rPr>
                        <a:t>Kongsvinger</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smtClean="0">
                          <a:solidFill>
                            <a:srgbClr val="000000"/>
                          </a:solidFill>
                          <a:effectLst/>
                          <a:latin typeface="Calibri" panose="020F0502020204030204" pitchFamily="34" charset="0"/>
                        </a:rPr>
                        <a:t>97</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smtClean="0">
                          <a:solidFill>
                            <a:srgbClr val="000000"/>
                          </a:solidFill>
                          <a:effectLst/>
                          <a:latin typeface="Calibri" panose="020F0502020204030204" pitchFamily="34" charset="0"/>
                        </a:rPr>
                        <a:t>96</a:t>
                      </a:r>
                      <a:endParaRPr lang="nb-NO"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200" b="0" i="0" u="none" strike="noStrike" dirty="0" smtClean="0">
                          <a:solidFill>
                            <a:srgbClr val="000000"/>
                          </a:solidFill>
                          <a:effectLst/>
                          <a:latin typeface="Calibri" panose="020F0502020204030204" pitchFamily="34" charset="0"/>
                        </a:rPr>
                        <a:t>Østre</a:t>
                      </a:r>
                      <a:r>
                        <a:rPr lang="nb-NO" sz="1200" b="0" i="0" u="none" strike="noStrike" baseline="0" dirty="0" smtClean="0">
                          <a:solidFill>
                            <a:srgbClr val="000000"/>
                          </a:solidFill>
                          <a:effectLst/>
                          <a:latin typeface="Calibri" panose="020F0502020204030204" pitchFamily="34" charset="0"/>
                        </a:rPr>
                        <a:t> Toten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smtClean="0">
                          <a:solidFill>
                            <a:srgbClr val="000000"/>
                          </a:solidFill>
                          <a:effectLst/>
                          <a:latin typeface="Calibri" panose="020F0502020204030204" pitchFamily="34" charset="0"/>
                        </a:rPr>
                        <a:t>96</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smtClean="0">
                          <a:solidFill>
                            <a:srgbClr val="000000"/>
                          </a:solidFill>
                          <a:effectLst/>
                          <a:latin typeface="Calibri" panose="020F0502020204030204" pitchFamily="34" charset="0"/>
                        </a:rPr>
                        <a:t>94</a:t>
                      </a:r>
                      <a:endParaRPr lang="nb-NO"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7465161"/>
                  </a:ext>
                </a:extLst>
              </a:tr>
              <a:tr h="190500">
                <a:tc>
                  <a:txBody>
                    <a:bodyPr/>
                    <a:lstStyle/>
                    <a:p>
                      <a:pPr algn="l" fontAlgn="b"/>
                      <a:r>
                        <a:rPr lang="nb-NO" sz="1200" b="0" i="0" u="none" strike="noStrike" dirty="0" smtClean="0">
                          <a:solidFill>
                            <a:srgbClr val="000000"/>
                          </a:solidFill>
                          <a:effectLst/>
                          <a:latin typeface="Calibri" panose="020F0502020204030204" pitchFamily="34" charset="0"/>
                        </a:rPr>
                        <a:t>Vestre</a:t>
                      </a:r>
                      <a:r>
                        <a:rPr lang="nb-NO" sz="1200" b="0" i="0" u="none" strike="noStrike" baseline="0" dirty="0" smtClean="0">
                          <a:solidFill>
                            <a:srgbClr val="000000"/>
                          </a:solidFill>
                          <a:effectLst/>
                          <a:latin typeface="Calibri" panose="020F0502020204030204" pitchFamily="34" charset="0"/>
                        </a:rPr>
                        <a:t> Toten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smtClean="0">
                          <a:solidFill>
                            <a:srgbClr val="000000"/>
                          </a:solidFill>
                          <a:effectLst/>
                          <a:latin typeface="Calibri" panose="020F0502020204030204" pitchFamily="34" charset="0"/>
                        </a:rPr>
                        <a:t>95</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smtClean="0">
                          <a:solidFill>
                            <a:srgbClr val="000000"/>
                          </a:solidFill>
                          <a:effectLst/>
                          <a:latin typeface="Calibri" panose="020F0502020204030204" pitchFamily="34" charset="0"/>
                        </a:rPr>
                        <a:t>95</a:t>
                      </a:r>
                      <a:endParaRPr lang="nb-NO"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9577330"/>
                  </a:ext>
                </a:extLst>
              </a:tr>
              <a:tr h="190500">
                <a:tc>
                  <a:txBody>
                    <a:bodyPr/>
                    <a:lstStyle/>
                    <a:p>
                      <a:pPr algn="l" fontAlgn="b"/>
                      <a:r>
                        <a:rPr lang="nb-NO" sz="1200" b="1" i="0" u="none" strike="noStrike" dirty="0" smtClean="0">
                          <a:solidFill>
                            <a:srgbClr val="000000"/>
                          </a:solidFill>
                          <a:effectLst/>
                          <a:latin typeface="Calibri" panose="020F0502020204030204" pitchFamily="34" charset="0"/>
                        </a:rPr>
                        <a:t>Innlandet</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96</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99</a:t>
                      </a:r>
                      <a:endParaRPr lang="nb-N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200" b="1" i="0" u="none" strike="noStrike" dirty="0" smtClean="0">
                          <a:solidFill>
                            <a:srgbClr val="000000"/>
                          </a:solidFill>
                          <a:effectLst/>
                          <a:latin typeface="Calibri" panose="020F0502020204030204" pitchFamily="34" charset="0"/>
                        </a:rPr>
                        <a:t>Landet</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100</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100</a:t>
                      </a:r>
                      <a:endParaRPr lang="nb-N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9052330"/>
                  </a:ext>
                </a:extLst>
              </a:tr>
            </a:tbl>
          </a:graphicData>
        </a:graphic>
      </p:graphicFrame>
      <p:sp>
        <p:nvSpPr>
          <p:cNvPr id="6" name="Ellipse 5"/>
          <p:cNvSpPr/>
          <p:nvPr/>
        </p:nvSpPr>
        <p:spPr>
          <a:xfrm>
            <a:off x="8044303" y="3007156"/>
            <a:ext cx="331035" cy="176634"/>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7" name="TekstSylinder 6"/>
          <p:cNvSpPr txBox="1"/>
          <p:nvPr/>
        </p:nvSpPr>
        <p:spPr>
          <a:xfrm>
            <a:off x="4766280" y="1500421"/>
            <a:ext cx="3853364" cy="507831"/>
          </a:xfrm>
          <a:prstGeom prst="rect">
            <a:avLst/>
          </a:prstGeom>
          <a:noFill/>
        </p:spPr>
        <p:txBody>
          <a:bodyPr wrap="square" rtlCol="0">
            <a:spAutoFit/>
          </a:bodyPr>
          <a:lstStyle/>
          <a:p>
            <a:r>
              <a:rPr lang="nb-NO" sz="900" i="1" dirty="0" smtClean="0"/>
              <a:t>Frie inntekter i 2020 korrigert for variasjoner i utgiftsbehov. Tabellen viser pst. av landsgjennomsnittet av inntekt per innbygger. Landsgjennomsnittet = 100. Kilde: KMD</a:t>
            </a:r>
            <a:endParaRPr lang="nb-NO" sz="900" i="1" dirty="0"/>
          </a:p>
        </p:txBody>
      </p:sp>
      <p:sp>
        <p:nvSpPr>
          <p:cNvPr id="8" name="TekstSylinder 7"/>
          <p:cNvSpPr txBox="1"/>
          <p:nvPr/>
        </p:nvSpPr>
        <p:spPr>
          <a:xfrm>
            <a:off x="4735247" y="4694689"/>
            <a:ext cx="184731" cy="253916"/>
          </a:xfrm>
          <a:prstGeom prst="rect">
            <a:avLst/>
          </a:prstGeom>
          <a:noFill/>
        </p:spPr>
        <p:txBody>
          <a:bodyPr wrap="none" rtlCol="0">
            <a:spAutoFit/>
          </a:bodyPr>
          <a:lstStyle/>
          <a:p>
            <a:endParaRPr lang="nb-NO" sz="1050" i="1" dirty="0"/>
          </a:p>
        </p:txBody>
      </p:sp>
    </p:spTree>
    <p:extLst>
      <p:ext uri="{BB962C8B-B14F-4D97-AF65-F5344CB8AC3E}">
        <p14:creationId xmlns:p14="http://schemas.microsoft.com/office/powerpoint/2010/main" val="4106438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Utgiftsutjevningen</a:t>
            </a:r>
            <a:r>
              <a:rPr lang="nb-NO" dirty="0" smtClean="0"/>
              <a:t>, Gran 2020</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11</a:t>
            </a:fld>
            <a:endParaRPr lang="nb-NO" dirty="0"/>
          </a:p>
        </p:txBody>
      </p:sp>
      <p:sp>
        <p:nvSpPr>
          <p:cNvPr id="8" name="Rektangel 7"/>
          <p:cNvSpPr/>
          <p:nvPr/>
        </p:nvSpPr>
        <p:spPr>
          <a:xfrm>
            <a:off x="7016529" y="1209612"/>
            <a:ext cx="2105402" cy="5192575"/>
          </a:xfrm>
          <a:prstGeom prst="rect">
            <a:avLst/>
          </a:prstGeom>
        </p:spPr>
        <p:txBody>
          <a:bodyPr wrap="square">
            <a:spAutoFit/>
          </a:bodyPr>
          <a:lstStyle/>
          <a:p>
            <a:pPr lvl="0" defTabSz="444500">
              <a:lnSpc>
                <a:spcPct val="90000"/>
              </a:lnSpc>
              <a:spcBef>
                <a:spcPct val="0"/>
              </a:spcBef>
              <a:spcAft>
                <a:spcPct val="35000"/>
              </a:spcAft>
            </a:pPr>
            <a:r>
              <a:rPr lang="nb-NO" sz="1350" dirty="0">
                <a:latin typeface="Arial" panose="020B0604020202020204" pitchFamily="34" charset="0"/>
                <a:cs typeface="Arial" panose="020B0604020202020204" pitchFamily="34" charset="0"/>
              </a:rPr>
              <a:t>Forskjellene </a:t>
            </a:r>
            <a:r>
              <a:rPr lang="nb-NO" sz="1350" dirty="0" err="1" smtClean="0">
                <a:latin typeface="Arial" panose="020B0604020202020204" pitchFamily="34" charset="0"/>
                <a:cs typeface="Arial" panose="020B0604020202020204" pitchFamily="34" charset="0"/>
              </a:rPr>
              <a:t>melGran</a:t>
            </a:r>
            <a:r>
              <a:rPr lang="nb-NO" sz="1350" dirty="0" smtClean="0">
                <a:latin typeface="Arial" panose="020B0604020202020204" pitchFamily="34" charset="0"/>
                <a:cs typeface="Arial" panose="020B0604020202020204" pitchFamily="34" charset="0"/>
              </a:rPr>
              <a:t> </a:t>
            </a:r>
            <a:r>
              <a:rPr lang="nb-NO" sz="1350" dirty="0">
                <a:latin typeface="Arial" panose="020B0604020202020204" pitchFamily="34" charset="0"/>
                <a:cs typeface="Arial" panose="020B0604020202020204" pitchFamily="34" charset="0"/>
              </a:rPr>
              <a:t>landets kommuner er til dels store når det gjelder kostnadsstruktur, demografisk sammensetning mv. Både etterspørselen etter kommunale tjenester og kostnadene ved å tjenesteytingen vil derfor variere </a:t>
            </a:r>
            <a:r>
              <a:rPr lang="nb-NO" sz="1350" dirty="0" smtClean="0">
                <a:latin typeface="Arial" panose="020B0604020202020204" pitchFamily="34" charset="0"/>
                <a:cs typeface="Arial" panose="020B0604020202020204" pitchFamily="34" charset="0"/>
              </a:rPr>
              <a:t>mellom </a:t>
            </a:r>
            <a:r>
              <a:rPr lang="nb-NO" sz="1350" dirty="0">
                <a:latin typeface="Arial" panose="020B0604020202020204" pitchFamily="34" charset="0"/>
                <a:cs typeface="Arial" panose="020B0604020202020204" pitchFamily="34" charset="0"/>
              </a:rPr>
              <a:t>kommunene. Målet med utgiftsutjevningen er å fange opp slike variasjoner. En tar fra de relativt sett lettdrevne kommunene og gir til de relativt sett tungdrevne.</a:t>
            </a:r>
          </a:p>
          <a:p>
            <a:r>
              <a:rPr lang="nb-NO" sz="1350" dirty="0">
                <a:latin typeface="Arial" panose="020B0604020202020204" pitchFamily="34" charset="0"/>
                <a:cs typeface="Arial" panose="020B0604020202020204" pitchFamily="34" charset="0"/>
              </a:rPr>
              <a:t>Gjennom utgiftsutjevningen i inntektssystemet skal kommunene i prinsippet få full kompensasjon for de kostnadsforskjellene som de selv ikke kan påvirke. </a:t>
            </a:r>
          </a:p>
        </p:txBody>
      </p:sp>
      <p:graphicFrame>
        <p:nvGraphicFramePr>
          <p:cNvPr id="3" name="Tabell 2"/>
          <p:cNvGraphicFramePr>
            <a:graphicFrameLocks noGrp="1"/>
          </p:cNvGraphicFramePr>
          <p:nvPr>
            <p:extLst>
              <p:ext uri="{D42A27DB-BD31-4B8C-83A1-F6EECF244321}">
                <p14:modId xmlns:p14="http://schemas.microsoft.com/office/powerpoint/2010/main" val="2546241482"/>
              </p:ext>
            </p:extLst>
          </p:nvPr>
        </p:nvGraphicFramePr>
        <p:xfrm>
          <a:off x="208155" y="1251703"/>
          <a:ext cx="6780167" cy="5125333"/>
        </p:xfrm>
        <a:graphic>
          <a:graphicData uri="http://schemas.openxmlformats.org/drawingml/2006/table">
            <a:tbl>
              <a:tblPr firstRow="1" bandRow="1">
                <a:tableStyleId>{5C22544A-7EE6-4342-B048-85BDC9FD1C3A}</a:tableStyleId>
              </a:tblPr>
              <a:tblGrid>
                <a:gridCol w="2730361">
                  <a:extLst>
                    <a:ext uri="{9D8B030D-6E8A-4147-A177-3AD203B41FA5}">
                      <a16:colId xmlns:a16="http://schemas.microsoft.com/office/drawing/2014/main" val="20000"/>
                    </a:ext>
                  </a:extLst>
                </a:gridCol>
                <a:gridCol w="1012452">
                  <a:extLst>
                    <a:ext uri="{9D8B030D-6E8A-4147-A177-3AD203B41FA5}">
                      <a16:colId xmlns:a16="http://schemas.microsoft.com/office/drawing/2014/main" val="20001"/>
                    </a:ext>
                  </a:extLst>
                </a:gridCol>
                <a:gridCol w="721692">
                  <a:extLst>
                    <a:ext uri="{9D8B030D-6E8A-4147-A177-3AD203B41FA5}">
                      <a16:colId xmlns:a16="http://schemas.microsoft.com/office/drawing/2014/main" val="20002"/>
                    </a:ext>
                  </a:extLst>
                </a:gridCol>
                <a:gridCol w="1075517">
                  <a:extLst>
                    <a:ext uri="{9D8B030D-6E8A-4147-A177-3AD203B41FA5}">
                      <a16:colId xmlns:a16="http://schemas.microsoft.com/office/drawing/2014/main" val="20003"/>
                    </a:ext>
                  </a:extLst>
                </a:gridCol>
                <a:gridCol w="1240145">
                  <a:extLst>
                    <a:ext uri="{9D8B030D-6E8A-4147-A177-3AD203B41FA5}">
                      <a16:colId xmlns:a16="http://schemas.microsoft.com/office/drawing/2014/main" val="20004"/>
                    </a:ext>
                  </a:extLst>
                </a:gridCol>
              </a:tblGrid>
              <a:tr h="499378">
                <a:tc>
                  <a:txBody>
                    <a:bodyPr/>
                    <a:lstStyle/>
                    <a:p>
                      <a:pPr algn="l" fontAlgn="b"/>
                      <a:endParaRPr lang="nb-NO" sz="1200" b="0" i="0" u="none" strike="noStrike" dirty="0">
                        <a:solidFill>
                          <a:schemeClr val="bg1"/>
                        </a:solidFill>
                        <a:effectLst/>
                        <a:latin typeface="+mn-lt"/>
                      </a:endParaRPr>
                    </a:p>
                  </a:txBody>
                  <a:tcPr marL="4693" marR="4693" marT="4693" marB="0" anchor="b"/>
                </a:tc>
                <a:tc>
                  <a:txBody>
                    <a:bodyPr/>
                    <a:lstStyle/>
                    <a:p>
                      <a:pPr algn="ctr" fontAlgn="b"/>
                      <a:r>
                        <a:rPr lang="nb-NO" sz="1200" u="none" strike="noStrike" dirty="0">
                          <a:solidFill>
                            <a:schemeClr val="bg1"/>
                          </a:solidFill>
                          <a:effectLst/>
                          <a:latin typeface="+mn-lt"/>
                        </a:rPr>
                        <a:t>Vekt</a:t>
                      </a:r>
                      <a:endParaRPr lang="nb-NO" sz="1200" b="0" i="0" u="none" strike="noStrike" dirty="0">
                        <a:solidFill>
                          <a:schemeClr val="bg1"/>
                        </a:solidFill>
                        <a:effectLst/>
                        <a:latin typeface="+mn-lt"/>
                      </a:endParaRPr>
                    </a:p>
                  </a:txBody>
                  <a:tcPr marL="4693" marR="4693" marT="4693" marB="0" anchor="b"/>
                </a:tc>
                <a:tc>
                  <a:txBody>
                    <a:bodyPr/>
                    <a:lstStyle/>
                    <a:p>
                      <a:pPr algn="ctr" fontAlgn="b"/>
                      <a:r>
                        <a:rPr lang="nb-NO" sz="1200" u="none" strike="noStrike" dirty="0">
                          <a:solidFill>
                            <a:schemeClr val="bg1"/>
                          </a:solidFill>
                          <a:effectLst/>
                          <a:latin typeface="+mn-lt"/>
                        </a:rPr>
                        <a:t>Antall</a:t>
                      </a:r>
                      <a:endParaRPr lang="nb-NO" sz="1200" b="0" i="0" u="none" strike="noStrike" dirty="0">
                        <a:solidFill>
                          <a:schemeClr val="bg1"/>
                        </a:solidFill>
                        <a:effectLst/>
                        <a:latin typeface="+mn-lt"/>
                      </a:endParaRPr>
                    </a:p>
                  </a:txBody>
                  <a:tcPr marL="4693" marR="4693" marT="4693" marB="0" anchor="b"/>
                </a:tc>
                <a:tc>
                  <a:txBody>
                    <a:bodyPr/>
                    <a:lstStyle/>
                    <a:p>
                      <a:pPr algn="ctr" fontAlgn="b"/>
                      <a:r>
                        <a:rPr lang="nb-NO" sz="1200" u="none" strike="noStrike" dirty="0" smtClean="0">
                          <a:solidFill>
                            <a:schemeClr val="bg1"/>
                          </a:solidFill>
                          <a:effectLst/>
                          <a:latin typeface="+mn-lt"/>
                        </a:rPr>
                        <a:t>Utgiftsbehovs-indeks</a:t>
                      </a:r>
                      <a:endParaRPr lang="nb-NO" sz="1200" b="0" i="0" u="none" strike="noStrike" dirty="0">
                        <a:solidFill>
                          <a:schemeClr val="bg1"/>
                        </a:solidFill>
                        <a:effectLst/>
                        <a:latin typeface="+mn-lt"/>
                      </a:endParaRPr>
                    </a:p>
                  </a:txBody>
                  <a:tcPr marL="4693" marR="4693" marT="4693" marB="0" anchor="b"/>
                </a:tc>
                <a:tc>
                  <a:txBody>
                    <a:bodyPr/>
                    <a:lstStyle/>
                    <a:p>
                      <a:pPr algn="ctr" fontAlgn="b"/>
                      <a:r>
                        <a:rPr lang="nb-NO" sz="1200" u="none" strike="noStrike" dirty="0">
                          <a:solidFill>
                            <a:schemeClr val="bg1"/>
                          </a:solidFill>
                          <a:effectLst/>
                          <a:latin typeface="+mn-lt"/>
                        </a:rPr>
                        <a:t>Tillegg/fradrag i utgiftsutjevningen (1000 kr)  </a:t>
                      </a:r>
                      <a:endParaRPr lang="nb-NO" sz="1200" b="0" i="0" u="none" strike="noStrike" dirty="0">
                        <a:solidFill>
                          <a:schemeClr val="bg1"/>
                        </a:solidFill>
                        <a:effectLst/>
                        <a:latin typeface="+mn-lt"/>
                      </a:endParaRPr>
                    </a:p>
                  </a:txBody>
                  <a:tcPr marL="4693" marR="4693" marT="4693" marB="0" anchor="b"/>
                </a:tc>
                <a:extLst>
                  <a:ext uri="{0D108BD9-81ED-4DB2-BD59-A6C34878D82A}">
                    <a16:rowId xmlns:a16="http://schemas.microsoft.com/office/drawing/2014/main" val="10000"/>
                  </a:ext>
                </a:extLst>
              </a:tr>
              <a:tr h="165048">
                <a:tc>
                  <a:txBody>
                    <a:bodyPr/>
                    <a:lstStyle/>
                    <a:p>
                      <a:pPr algn="l" fontAlgn="b"/>
                      <a:r>
                        <a:rPr lang="nb-NO" sz="1200" b="0" i="0" u="none" strike="noStrike" dirty="0">
                          <a:effectLst/>
                          <a:latin typeface="+mn-lt"/>
                        </a:rPr>
                        <a:t>0-1 år</a:t>
                      </a:r>
                    </a:p>
                  </a:txBody>
                  <a:tcPr marL="0" marR="0" marT="0" marB="0" anchor="b"/>
                </a:tc>
                <a:tc>
                  <a:txBody>
                    <a:bodyPr/>
                    <a:lstStyle/>
                    <a:p>
                      <a:pPr algn="r" fontAlgn="b"/>
                      <a:r>
                        <a:rPr lang="nb-NO" sz="1200" b="0" i="0" u="none" strike="noStrike" dirty="0">
                          <a:effectLst/>
                          <a:latin typeface="+mn-lt"/>
                        </a:rPr>
                        <a:t>0,0056</a:t>
                      </a:r>
                    </a:p>
                  </a:txBody>
                  <a:tcPr marL="0" marR="0" marT="0" marB="0" anchor="b"/>
                </a:tc>
                <a:tc>
                  <a:txBody>
                    <a:bodyPr/>
                    <a:lstStyle/>
                    <a:p>
                      <a:pPr algn="r" fontAlgn="b"/>
                      <a:r>
                        <a:rPr lang="nb-NO" sz="1200" b="0" i="0" u="none" strike="noStrike" dirty="0">
                          <a:effectLst/>
                          <a:latin typeface="+mn-lt"/>
                        </a:rPr>
                        <a:t>186</a:t>
                      </a:r>
                    </a:p>
                  </a:txBody>
                  <a:tcPr marL="0" marR="0" marT="0" marB="0" anchor="b"/>
                </a:tc>
                <a:tc>
                  <a:txBody>
                    <a:bodyPr/>
                    <a:lstStyle/>
                    <a:p>
                      <a:pPr algn="r" fontAlgn="b"/>
                      <a:r>
                        <a:rPr lang="nb-NO" sz="1200" b="0" i="0" u="none" strike="noStrike">
                          <a:effectLst/>
                          <a:latin typeface="+mn-lt"/>
                        </a:rPr>
                        <a:t>          0,6517 </a:t>
                      </a:r>
                    </a:p>
                  </a:txBody>
                  <a:tcPr marL="0" marR="0" marT="0" marB="0" anchor="b"/>
                </a:tc>
                <a:tc>
                  <a:txBody>
                    <a:bodyPr/>
                    <a:lstStyle/>
                    <a:p>
                      <a:pPr algn="r" fontAlgn="b"/>
                      <a:r>
                        <a:rPr lang="nb-NO" sz="1200" b="0" i="0" u="none" strike="noStrike" dirty="0">
                          <a:effectLst/>
                          <a:latin typeface="+mn-lt"/>
                        </a:rPr>
                        <a:t>            -1 461 </a:t>
                      </a:r>
                    </a:p>
                  </a:txBody>
                  <a:tcPr marL="0" marR="0" marT="0" marB="0" anchor="b"/>
                </a:tc>
                <a:extLst>
                  <a:ext uri="{0D108BD9-81ED-4DB2-BD59-A6C34878D82A}">
                    <a16:rowId xmlns:a16="http://schemas.microsoft.com/office/drawing/2014/main" val="10001"/>
                  </a:ext>
                </a:extLst>
              </a:tr>
              <a:tr h="165048">
                <a:tc>
                  <a:txBody>
                    <a:bodyPr/>
                    <a:lstStyle/>
                    <a:p>
                      <a:pPr algn="l" fontAlgn="b"/>
                      <a:r>
                        <a:rPr lang="nb-NO" sz="1200" b="0" i="0" u="none" strike="noStrike">
                          <a:effectLst/>
                          <a:latin typeface="+mn-lt"/>
                        </a:rPr>
                        <a:t>2-5 år</a:t>
                      </a:r>
                    </a:p>
                  </a:txBody>
                  <a:tcPr marL="0" marR="0" marT="0" marB="0" anchor="b"/>
                </a:tc>
                <a:tc>
                  <a:txBody>
                    <a:bodyPr/>
                    <a:lstStyle/>
                    <a:p>
                      <a:pPr algn="r" fontAlgn="b"/>
                      <a:r>
                        <a:rPr lang="nb-NO" sz="1200" b="0" i="0" u="none" strike="noStrike" dirty="0">
                          <a:effectLst/>
                          <a:latin typeface="+mn-lt"/>
                        </a:rPr>
                        <a:t>0,1374</a:t>
                      </a:r>
                    </a:p>
                  </a:txBody>
                  <a:tcPr marL="0" marR="0" marT="0" marB="0" anchor="b"/>
                </a:tc>
                <a:tc>
                  <a:txBody>
                    <a:bodyPr/>
                    <a:lstStyle/>
                    <a:p>
                      <a:pPr algn="r" fontAlgn="b"/>
                      <a:r>
                        <a:rPr lang="nb-NO" sz="1200" b="0" i="0" u="none" strike="noStrike" dirty="0">
                          <a:effectLst/>
                          <a:latin typeface="+mn-lt"/>
                        </a:rPr>
                        <a:t>533</a:t>
                      </a:r>
                    </a:p>
                  </a:txBody>
                  <a:tcPr marL="0" marR="0" marT="0" marB="0" anchor="b"/>
                </a:tc>
                <a:tc>
                  <a:txBody>
                    <a:bodyPr/>
                    <a:lstStyle/>
                    <a:p>
                      <a:pPr algn="r" fontAlgn="b"/>
                      <a:r>
                        <a:rPr lang="nb-NO" sz="1200" b="0" i="0" u="none" strike="noStrike">
                          <a:effectLst/>
                          <a:latin typeface="+mn-lt"/>
                        </a:rPr>
                        <a:t>          0,8632 </a:t>
                      </a:r>
                    </a:p>
                  </a:txBody>
                  <a:tcPr marL="0" marR="0" marT="0" marB="0" anchor="b"/>
                </a:tc>
                <a:tc>
                  <a:txBody>
                    <a:bodyPr/>
                    <a:lstStyle/>
                    <a:p>
                      <a:pPr algn="r" fontAlgn="b"/>
                      <a:r>
                        <a:rPr lang="nb-NO" sz="1200" b="0" i="0" u="none" strike="noStrike">
                          <a:effectLst/>
                          <a:latin typeface="+mn-lt"/>
                        </a:rPr>
                        <a:t>          -14 071 </a:t>
                      </a:r>
                    </a:p>
                  </a:txBody>
                  <a:tcPr marL="0" marR="0" marT="0" marB="0" anchor="b"/>
                </a:tc>
                <a:extLst>
                  <a:ext uri="{0D108BD9-81ED-4DB2-BD59-A6C34878D82A}">
                    <a16:rowId xmlns:a16="http://schemas.microsoft.com/office/drawing/2014/main" val="10002"/>
                  </a:ext>
                </a:extLst>
              </a:tr>
              <a:tr h="165048">
                <a:tc>
                  <a:txBody>
                    <a:bodyPr/>
                    <a:lstStyle/>
                    <a:p>
                      <a:pPr algn="l" fontAlgn="b"/>
                      <a:r>
                        <a:rPr lang="nb-NO" sz="1200" b="0" i="0" u="none" strike="noStrike" dirty="0">
                          <a:effectLst/>
                          <a:latin typeface="+mn-lt"/>
                        </a:rPr>
                        <a:t>6-15 år</a:t>
                      </a:r>
                    </a:p>
                  </a:txBody>
                  <a:tcPr marL="0" marR="0" marT="0" marB="0" anchor="b"/>
                </a:tc>
                <a:tc>
                  <a:txBody>
                    <a:bodyPr/>
                    <a:lstStyle/>
                    <a:p>
                      <a:pPr algn="r" fontAlgn="b"/>
                      <a:r>
                        <a:rPr lang="nb-NO" sz="1200" b="0" i="0" u="none" strike="noStrike">
                          <a:effectLst/>
                          <a:latin typeface="+mn-lt"/>
                        </a:rPr>
                        <a:t>0,2615</a:t>
                      </a:r>
                    </a:p>
                  </a:txBody>
                  <a:tcPr marL="0" marR="0" marT="0" marB="0" anchor="b"/>
                </a:tc>
                <a:tc>
                  <a:txBody>
                    <a:bodyPr/>
                    <a:lstStyle/>
                    <a:p>
                      <a:pPr algn="r" fontAlgn="b"/>
                      <a:r>
                        <a:rPr lang="nb-NO" sz="1200" b="0" i="0" u="none" strike="noStrike" dirty="0">
                          <a:effectLst/>
                          <a:latin typeface="+mn-lt"/>
                        </a:rPr>
                        <a:t>1 591</a:t>
                      </a:r>
                    </a:p>
                  </a:txBody>
                  <a:tcPr marL="0" marR="0" marT="0" marB="0" anchor="b"/>
                </a:tc>
                <a:tc>
                  <a:txBody>
                    <a:bodyPr/>
                    <a:lstStyle/>
                    <a:p>
                      <a:pPr algn="r" fontAlgn="b"/>
                      <a:r>
                        <a:rPr lang="nb-NO" sz="1200" b="0" i="0" u="none" strike="noStrike">
                          <a:effectLst/>
                          <a:latin typeface="+mn-lt"/>
                        </a:rPr>
                        <a:t>          0,9701 </a:t>
                      </a:r>
                    </a:p>
                  </a:txBody>
                  <a:tcPr marL="0" marR="0" marT="0" marB="0" anchor="b"/>
                </a:tc>
                <a:tc>
                  <a:txBody>
                    <a:bodyPr/>
                    <a:lstStyle/>
                    <a:p>
                      <a:pPr algn="r" fontAlgn="b"/>
                      <a:r>
                        <a:rPr lang="nb-NO" sz="1200" b="0" i="0" u="none" strike="noStrike">
                          <a:effectLst/>
                          <a:latin typeface="+mn-lt"/>
                        </a:rPr>
                        <a:t>            -5 855 </a:t>
                      </a:r>
                    </a:p>
                  </a:txBody>
                  <a:tcPr marL="0" marR="0" marT="0" marB="0" anchor="b"/>
                </a:tc>
                <a:extLst>
                  <a:ext uri="{0D108BD9-81ED-4DB2-BD59-A6C34878D82A}">
                    <a16:rowId xmlns:a16="http://schemas.microsoft.com/office/drawing/2014/main" val="10003"/>
                  </a:ext>
                </a:extLst>
              </a:tr>
              <a:tr h="165048">
                <a:tc>
                  <a:txBody>
                    <a:bodyPr/>
                    <a:lstStyle/>
                    <a:p>
                      <a:pPr algn="l" fontAlgn="b"/>
                      <a:r>
                        <a:rPr lang="nb-NO" sz="1200" b="0" i="0" u="none" strike="noStrike">
                          <a:effectLst/>
                          <a:latin typeface="+mn-lt"/>
                        </a:rPr>
                        <a:t>16-22 år</a:t>
                      </a:r>
                    </a:p>
                  </a:txBody>
                  <a:tcPr marL="0" marR="0" marT="0" marB="0" anchor="b"/>
                </a:tc>
                <a:tc>
                  <a:txBody>
                    <a:bodyPr/>
                    <a:lstStyle/>
                    <a:p>
                      <a:pPr algn="r" fontAlgn="b"/>
                      <a:r>
                        <a:rPr lang="nb-NO" sz="1200" b="0" i="0" u="none" strike="noStrike" dirty="0">
                          <a:effectLst/>
                          <a:latin typeface="+mn-lt"/>
                        </a:rPr>
                        <a:t>0,0233</a:t>
                      </a:r>
                    </a:p>
                  </a:txBody>
                  <a:tcPr marL="0" marR="0" marT="0" marB="0" anchor="b"/>
                </a:tc>
                <a:tc>
                  <a:txBody>
                    <a:bodyPr/>
                    <a:lstStyle/>
                    <a:p>
                      <a:pPr algn="r" fontAlgn="b"/>
                      <a:r>
                        <a:rPr lang="nb-NO" sz="1200" b="0" i="0" u="none" strike="noStrike" dirty="0">
                          <a:effectLst/>
                          <a:latin typeface="+mn-lt"/>
                        </a:rPr>
                        <a:t>1 166</a:t>
                      </a:r>
                    </a:p>
                  </a:txBody>
                  <a:tcPr marL="0" marR="0" marT="0" marB="0" anchor="b"/>
                </a:tc>
                <a:tc>
                  <a:txBody>
                    <a:bodyPr/>
                    <a:lstStyle/>
                    <a:p>
                      <a:pPr algn="r" fontAlgn="b"/>
                      <a:r>
                        <a:rPr lang="nb-NO" sz="1200" b="0" i="0" u="none" strike="noStrike" dirty="0">
                          <a:effectLst/>
                          <a:latin typeface="+mn-lt"/>
                        </a:rPr>
                        <a:t>          0,9995 </a:t>
                      </a:r>
                    </a:p>
                  </a:txBody>
                  <a:tcPr marL="0" marR="0" marT="0" marB="0" anchor="b"/>
                </a:tc>
                <a:tc>
                  <a:txBody>
                    <a:bodyPr/>
                    <a:lstStyle/>
                    <a:p>
                      <a:pPr algn="r" fontAlgn="b"/>
                      <a:r>
                        <a:rPr lang="nb-NO" sz="1200" b="0" i="0" u="none" strike="noStrike">
                          <a:effectLst/>
                          <a:latin typeface="+mn-lt"/>
                        </a:rPr>
                        <a:t>                   -8 </a:t>
                      </a:r>
                    </a:p>
                  </a:txBody>
                  <a:tcPr marL="0" marR="0" marT="0" marB="0" anchor="b"/>
                </a:tc>
                <a:extLst>
                  <a:ext uri="{0D108BD9-81ED-4DB2-BD59-A6C34878D82A}">
                    <a16:rowId xmlns:a16="http://schemas.microsoft.com/office/drawing/2014/main" val="10004"/>
                  </a:ext>
                </a:extLst>
              </a:tr>
              <a:tr h="165048">
                <a:tc>
                  <a:txBody>
                    <a:bodyPr/>
                    <a:lstStyle/>
                    <a:p>
                      <a:pPr algn="l" fontAlgn="b"/>
                      <a:r>
                        <a:rPr lang="nb-NO" sz="1200" b="0" i="0" u="none" strike="noStrike" dirty="0">
                          <a:effectLst/>
                          <a:latin typeface="+mn-lt"/>
                        </a:rPr>
                        <a:t>23-66 år</a:t>
                      </a:r>
                    </a:p>
                  </a:txBody>
                  <a:tcPr marL="0" marR="0" marT="0" marB="0" anchor="b"/>
                </a:tc>
                <a:tc>
                  <a:txBody>
                    <a:bodyPr/>
                    <a:lstStyle/>
                    <a:p>
                      <a:pPr algn="r" fontAlgn="b"/>
                      <a:r>
                        <a:rPr lang="nb-NO" sz="1200" b="0" i="0" u="none" strike="noStrike">
                          <a:effectLst/>
                          <a:latin typeface="+mn-lt"/>
                        </a:rPr>
                        <a:t>0,1053</a:t>
                      </a:r>
                    </a:p>
                  </a:txBody>
                  <a:tcPr marL="0" marR="0" marT="0" marB="0" anchor="b"/>
                </a:tc>
                <a:tc>
                  <a:txBody>
                    <a:bodyPr/>
                    <a:lstStyle/>
                    <a:p>
                      <a:pPr algn="r" fontAlgn="b"/>
                      <a:r>
                        <a:rPr lang="nb-NO" sz="1200" b="0" i="0" u="none" strike="noStrike" dirty="0">
                          <a:effectLst/>
                          <a:latin typeface="+mn-lt"/>
                        </a:rPr>
                        <a:t>7 604</a:t>
                      </a:r>
                    </a:p>
                  </a:txBody>
                  <a:tcPr marL="0" marR="0" marT="0" marB="0" anchor="b"/>
                </a:tc>
                <a:tc>
                  <a:txBody>
                    <a:bodyPr/>
                    <a:lstStyle/>
                    <a:p>
                      <a:pPr algn="r" fontAlgn="b"/>
                      <a:r>
                        <a:rPr lang="nb-NO" sz="1200" b="0" i="0" u="none" strike="noStrike" dirty="0">
                          <a:effectLst/>
                          <a:latin typeface="+mn-lt"/>
                        </a:rPr>
                        <a:t>          0,9676 </a:t>
                      </a:r>
                    </a:p>
                  </a:txBody>
                  <a:tcPr marL="0" marR="0" marT="0" marB="0" anchor="b"/>
                </a:tc>
                <a:tc>
                  <a:txBody>
                    <a:bodyPr/>
                    <a:lstStyle/>
                    <a:p>
                      <a:pPr algn="r" fontAlgn="b"/>
                      <a:r>
                        <a:rPr lang="nb-NO" sz="1200" b="0" i="0" u="none" strike="noStrike">
                          <a:effectLst/>
                          <a:latin typeface="+mn-lt"/>
                        </a:rPr>
                        <a:t>            -2 554 </a:t>
                      </a:r>
                    </a:p>
                  </a:txBody>
                  <a:tcPr marL="0" marR="0" marT="0" marB="0" anchor="b"/>
                </a:tc>
                <a:extLst>
                  <a:ext uri="{0D108BD9-81ED-4DB2-BD59-A6C34878D82A}">
                    <a16:rowId xmlns:a16="http://schemas.microsoft.com/office/drawing/2014/main" val="10005"/>
                  </a:ext>
                </a:extLst>
              </a:tr>
              <a:tr h="165048">
                <a:tc>
                  <a:txBody>
                    <a:bodyPr/>
                    <a:lstStyle/>
                    <a:p>
                      <a:pPr algn="l" fontAlgn="b"/>
                      <a:r>
                        <a:rPr lang="nb-NO" sz="1200" b="0" i="0" u="none" strike="noStrike">
                          <a:effectLst/>
                          <a:latin typeface="+mn-lt"/>
                        </a:rPr>
                        <a:t>67-79 år</a:t>
                      </a:r>
                    </a:p>
                  </a:txBody>
                  <a:tcPr marL="0" marR="0" marT="0" marB="0" anchor="b"/>
                </a:tc>
                <a:tc>
                  <a:txBody>
                    <a:bodyPr/>
                    <a:lstStyle/>
                    <a:p>
                      <a:pPr algn="r" fontAlgn="b"/>
                      <a:r>
                        <a:rPr lang="nb-NO" sz="1200" b="0" i="0" u="none" strike="noStrike">
                          <a:effectLst/>
                          <a:latin typeface="+mn-lt"/>
                        </a:rPr>
                        <a:t>0,0565</a:t>
                      </a:r>
                    </a:p>
                  </a:txBody>
                  <a:tcPr marL="0" marR="0" marT="0" marB="0" anchor="b"/>
                </a:tc>
                <a:tc>
                  <a:txBody>
                    <a:bodyPr/>
                    <a:lstStyle/>
                    <a:p>
                      <a:pPr algn="r" fontAlgn="b"/>
                      <a:r>
                        <a:rPr lang="nb-NO" sz="1200" b="0" i="0" u="none" strike="noStrike">
                          <a:effectLst/>
                          <a:latin typeface="+mn-lt"/>
                        </a:rPr>
                        <a:t>1 847</a:t>
                      </a:r>
                    </a:p>
                  </a:txBody>
                  <a:tcPr marL="0" marR="0" marT="0" marB="0" anchor="b"/>
                </a:tc>
                <a:tc>
                  <a:txBody>
                    <a:bodyPr/>
                    <a:lstStyle/>
                    <a:p>
                      <a:pPr algn="r" fontAlgn="b"/>
                      <a:r>
                        <a:rPr lang="nb-NO" sz="1200" b="0" i="0" u="none" strike="noStrike" dirty="0">
                          <a:effectLst/>
                          <a:latin typeface="+mn-lt"/>
                        </a:rPr>
                        <a:t>          1,2284 </a:t>
                      </a:r>
                    </a:p>
                  </a:txBody>
                  <a:tcPr marL="0" marR="0" marT="0" marB="0" anchor="b"/>
                </a:tc>
                <a:tc>
                  <a:txBody>
                    <a:bodyPr/>
                    <a:lstStyle/>
                    <a:p>
                      <a:pPr algn="r" fontAlgn="b"/>
                      <a:r>
                        <a:rPr lang="nb-NO" sz="1200" b="0" i="0" u="none" strike="noStrike">
                          <a:effectLst/>
                          <a:latin typeface="+mn-lt"/>
                        </a:rPr>
                        <a:t>             9 666 </a:t>
                      </a:r>
                    </a:p>
                  </a:txBody>
                  <a:tcPr marL="0" marR="0" marT="0" marB="0" anchor="b"/>
                </a:tc>
                <a:extLst>
                  <a:ext uri="{0D108BD9-81ED-4DB2-BD59-A6C34878D82A}">
                    <a16:rowId xmlns:a16="http://schemas.microsoft.com/office/drawing/2014/main" val="10006"/>
                  </a:ext>
                </a:extLst>
              </a:tr>
              <a:tr h="165048">
                <a:tc>
                  <a:txBody>
                    <a:bodyPr/>
                    <a:lstStyle/>
                    <a:p>
                      <a:pPr algn="l" fontAlgn="b"/>
                      <a:r>
                        <a:rPr lang="nb-NO" sz="1200" b="0" i="0" u="none" strike="noStrike">
                          <a:effectLst/>
                          <a:latin typeface="+mn-lt"/>
                        </a:rPr>
                        <a:t>80-89 år</a:t>
                      </a:r>
                    </a:p>
                  </a:txBody>
                  <a:tcPr marL="0" marR="0" marT="0" marB="0" anchor="b"/>
                </a:tc>
                <a:tc>
                  <a:txBody>
                    <a:bodyPr/>
                    <a:lstStyle/>
                    <a:p>
                      <a:pPr algn="r" fontAlgn="b"/>
                      <a:r>
                        <a:rPr lang="nb-NO" sz="1200" b="0" i="0" u="none" strike="noStrike">
                          <a:effectLst/>
                          <a:latin typeface="+mn-lt"/>
                        </a:rPr>
                        <a:t>0,0772</a:t>
                      </a:r>
                    </a:p>
                  </a:txBody>
                  <a:tcPr marL="0" marR="0" marT="0" marB="0" anchor="b"/>
                </a:tc>
                <a:tc>
                  <a:txBody>
                    <a:bodyPr/>
                    <a:lstStyle/>
                    <a:p>
                      <a:pPr algn="r" fontAlgn="b"/>
                      <a:r>
                        <a:rPr lang="nb-NO" sz="1200" b="0" i="0" u="none" strike="noStrike" dirty="0">
                          <a:effectLst/>
                          <a:latin typeface="+mn-lt"/>
                        </a:rPr>
                        <a:t>596</a:t>
                      </a:r>
                    </a:p>
                  </a:txBody>
                  <a:tcPr marL="0" marR="0" marT="0" marB="0" anchor="b"/>
                </a:tc>
                <a:tc>
                  <a:txBody>
                    <a:bodyPr/>
                    <a:lstStyle/>
                    <a:p>
                      <a:pPr algn="r" fontAlgn="b"/>
                      <a:r>
                        <a:rPr lang="nb-NO" sz="1200" b="0" i="0" u="none" strike="noStrike" dirty="0">
                          <a:effectLst/>
                          <a:latin typeface="+mn-lt"/>
                        </a:rPr>
                        <a:t>          1,2702 </a:t>
                      </a:r>
                    </a:p>
                  </a:txBody>
                  <a:tcPr marL="0" marR="0" marT="0" marB="0" anchor="b"/>
                </a:tc>
                <a:tc>
                  <a:txBody>
                    <a:bodyPr/>
                    <a:lstStyle/>
                    <a:p>
                      <a:pPr algn="r" fontAlgn="b"/>
                      <a:r>
                        <a:rPr lang="nb-NO" sz="1200" b="0" i="0" u="none" strike="noStrike">
                          <a:effectLst/>
                          <a:latin typeface="+mn-lt"/>
                        </a:rPr>
                        <a:t>           15 624 </a:t>
                      </a:r>
                    </a:p>
                  </a:txBody>
                  <a:tcPr marL="0" marR="0" marT="0" marB="0" anchor="b"/>
                </a:tc>
                <a:extLst>
                  <a:ext uri="{0D108BD9-81ED-4DB2-BD59-A6C34878D82A}">
                    <a16:rowId xmlns:a16="http://schemas.microsoft.com/office/drawing/2014/main" val="10007"/>
                  </a:ext>
                </a:extLst>
              </a:tr>
              <a:tr h="165048">
                <a:tc>
                  <a:txBody>
                    <a:bodyPr/>
                    <a:lstStyle/>
                    <a:p>
                      <a:pPr algn="l" fontAlgn="b"/>
                      <a:r>
                        <a:rPr lang="nb-NO" sz="1200" b="0" i="0" u="none" strike="noStrike" dirty="0">
                          <a:effectLst/>
                          <a:latin typeface="+mn-lt"/>
                        </a:rPr>
                        <a:t>over 90 år</a:t>
                      </a:r>
                    </a:p>
                  </a:txBody>
                  <a:tcPr marL="0" marR="0" marT="0" marB="0" anchor="b"/>
                </a:tc>
                <a:tc>
                  <a:txBody>
                    <a:bodyPr/>
                    <a:lstStyle/>
                    <a:p>
                      <a:pPr algn="r" fontAlgn="b"/>
                      <a:r>
                        <a:rPr lang="nb-NO" sz="1200" b="0" i="0" u="none" strike="noStrike" dirty="0">
                          <a:effectLst/>
                          <a:latin typeface="+mn-lt"/>
                        </a:rPr>
                        <a:t>0,0389</a:t>
                      </a:r>
                    </a:p>
                  </a:txBody>
                  <a:tcPr marL="0" marR="0" marT="0" marB="0" anchor="b"/>
                </a:tc>
                <a:tc>
                  <a:txBody>
                    <a:bodyPr/>
                    <a:lstStyle/>
                    <a:p>
                      <a:pPr algn="r" fontAlgn="b"/>
                      <a:r>
                        <a:rPr lang="nb-NO" sz="1200" b="0" i="0" u="none" strike="noStrike">
                          <a:effectLst/>
                          <a:latin typeface="+mn-lt"/>
                        </a:rPr>
                        <a:t>133</a:t>
                      </a:r>
                    </a:p>
                  </a:txBody>
                  <a:tcPr marL="0" marR="0" marT="0" marB="0" anchor="b"/>
                </a:tc>
                <a:tc>
                  <a:txBody>
                    <a:bodyPr/>
                    <a:lstStyle/>
                    <a:p>
                      <a:pPr algn="r" fontAlgn="b"/>
                      <a:r>
                        <a:rPr lang="nb-NO" sz="1200" b="0" i="0" u="none" strike="noStrike" dirty="0">
                          <a:effectLst/>
                          <a:latin typeface="+mn-lt"/>
                        </a:rPr>
                        <a:t>          1,1527 </a:t>
                      </a:r>
                    </a:p>
                  </a:txBody>
                  <a:tcPr marL="0" marR="0" marT="0" marB="0" anchor="b"/>
                </a:tc>
                <a:tc>
                  <a:txBody>
                    <a:bodyPr/>
                    <a:lstStyle/>
                    <a:p>
                      <a:pPr algn="r" fontAlgn="b"/>
                      <a:r>
                        <a:rPr lang="nb-NO" sz="1200" b="0" i="0" u="none" strike="noStrike">
                          <a:effectLst/>
                          <a:latin typeface="+mn-lt"/>
                        </a:rPr>
                        <a:t>             4 449 </a:t>
                      </a:r>
                    </a:p>
                  </a:txBody>
                  <a:tcPr marL="0" marR="0" marT="0" marB="0" anchor="b"/>
                </a:tc>
                <a:extLst>
                  <a:ext uri="{0D108BD9-81ED-4DB2-BD59-A6C34878D82A}">
                    <a16:rowId xmlns:a16="http://schemas.microsoft.com/office/drawing/2014/main" val="10008"/>
                  </a:ext>
                </a:extLst>
              </a:tr>
              <a:tr h="165048">
                <a:tc>
                  <a:txBody>
                    <a:bodyPr/>
                    <a:lstStyle/>
                    <a:p>
                      <a:pPr algn="l" fontAlgn="b"/>
                      <a:r>
                        <a:rPr lang="nb-NO" sz="1200" b="0" i="0" u="none" strike="noStrike">
                          <a:effectLst/>
                          <a:latin typeface="+mn-lt"/>
                        </a:rPr>
                        <a:t>Basistillegg</a:t>
                      </a:r>
                    </a:p>
                  </a:txBody>
                  <a:tcPr marL="0" marR="0" marT="0" marB="0" anchor="b"/>
                </a:tc>
                <a:tc>
                  <a:txBody>
                    <a:bodyPr/>
                    <a:lstStyle/>
                    <a:p>
                      <a:pPr algn="r" fontAlgn="b"/>
                      <a:r>
                        <a:rPr lang="nb-NO" sz="1200" b="0" i="0" u="none" strike="noStrike">
                          <a:effectLst/>
                          <a:latin typeface="+mn-lt"/>
                        </a:rPr>
                        <a:t>0,0161</a:t>
                      </a:r>
                    </a:p>
                  </a:txBody>
                  <a:tcPr marL="0" marR="0" marT="0" marB="0" anchor="b"/>
                </a:tc>
                <a:tc>
                  <a:txBody>
                    <a:bodyPr/>
                    <a:lstStyle/>
                    <a:p>
                      <a:pPr algn="r" fontAlgn="b"/>
                      <a:r>
                        <a:rPr lang="nb-NO" sz="1200" b="0" i="0" u="none" strike="noStrike" dirty="0">
                          <a:effectLst/>
                          <a:latin typeface="+mn-lt"/>
                        </a:rPr>
                        <a:t>0,6024</a:t>
                      </a:r>
                    </a:p>
                  </a:txBody>
                  <a:tcPr marL="0" marR="0" marT="0" marB="0" anchor="b"/>
                </a:tc>
                <a:tc>
                  <a:txBody>
                    <a:bodyPr/>
                    <a:lstStyle/>
                    <a:p>
                      <a:pPr algn="r" fontAlgn="b"/>
                      <a:r>
                        <a:rPr lang="nb-NO" sz="1200" b="0" i="0" u="none" strike="noStrike" dirty="0">
                          <a:effectLst/>
                          <a:latin typeface="+mn-lt"/>
                        </a:rPr>
                        <a:t>          0,8588 </a:t>
                      </a:r>
                    </a:p>
                  </a:txBody>
                  <a:tcPr marL="0" marR="0" marT="0" marB="0" anchor="b"/>
                </a:tc>
                <a:tc>
                  <a:txBody>
                    <a:bodyPr/>
                    <a:lstStyle/>
                    <a:p>
                      <a:pPr algn="r" fontAlgn="b"/>
                      <a:r>
                        <a:rPr lang="nb-NO" sz="1200" b="0" i="0" u="none" strike="noStrike">
                          <a:effectLst/>
                          <a:latin typeface="+mn-lt"/>
                        </a:rPr>
                        <a:t>            -1 702 </a:t>
                      </a:r>
                    </a:p>
                  </a:txBody>
                  <a:tcPr marL="0" marR="0" marT="0" marB="0" anchor="b"/>
                </a:tc>
                <a:extLst>
                  <a:ext uri="{0D108BD9-81ED-4DB2-BD59-A6C34878D82A}">
                    <a16:rowId xmlns:a16="http://schemas.microsoft.com/office/drawing/2014/main" val="10009"/>
                  </a:ext>
                </a:extLst>
              </a:tr>
              <a:tr h="165048">
                <a:tc>
                  <a:txBody>
                    <a:bodyPr/>
                    <a:lstStyle/>
                    <a:p>
                      <a:pPr algn="l" fontAlgn="b"/>
                      <a:r>
                        <a:rPr lang="nb-NO" sz="1200" b="0" i="0" u="none" strike="noStrike">
                          <a:effectLst/>
                          <a:latin typeface="+mn-lt"/>
                        </a:rPr>
                        <a:t>Sone</a:t>
                      </a:r>
                    </a:p>
                  </a:txBody>
                  <a:tcPr marL="0" marR="0" marT="0" marB="0" anchor="b"/>
                </a:tc>
                <a:tc>
                  <a:txBody>
                    <a:bodyPr/>
                    <a:lstStyle/>
                    <a:p>
                      <a:pPr algn="r" fontAlgn="b"/>
                      <a:r>
                        <a:rPr lang="nb-NO" sz="1200" b="0" i="0" u="none" strike="noStrike">
                          <a:effectLst/>
                          <a:latin typeface="+mn-lt"/>
                        </a:rPr>
                        <a:t>0,0102</a:t>
                      </a:r>
                    </a:p>
                  </a:txBody>
                  <a:tcPr marL="0" marR="0" marT="0" marB="0" anchor="b"/>
                </a:tc>
                <a:tc>
                  <a:txBody>
                    <a:bodyPr/>
                    <a:lstStyle/>
                    <a:p>
                      <a:pPr algn="r" fontAlgn="b"/>
                      <a:r>
                        <a:rPr lang="nb-NO" sz="1200" b="0" i="0" u="none" strike="noStrike" dirty="0">
                          <a:effectLst/>
                          <a:latin typeface="+mn-lt"/>
                        </a:rPr>
                        <a:t>58 825</a:t>
                      </a:r>
                    </a:p>
                  </a:txBody>
                  <a:tcPr marL="0" marR="0" marT="0" marB="0" anchor="b"/>
                </a:tc>
                <a:tc>
                  <a:txBody>
                    <a:bodyPr/>
                    <a:lstStyle/>
                    <a:p>
                      <a:pPr algn="r" fontAlgn="b"/>
                      <a:r>
                        <a:rPr lang="nb-NO" sz="1200" b="0" i="0" u="none" strike="noStrike" dirty="0">
                          <a:effectLst/>
                          <a:latin typeface="+mn-lt"/>
                        </a:rPr>
                        <a:t>          1,1181 </a:t>
                      </a:r>
                    </a:p>
                  </a:txBody>
                  <a:tcPr marL="0" marR="0" marT="0" marB="0" anchor="b"/>
                </a:tc>
                <a:tc>
                  <a:txBody>
                    <a:bodyPr/>
                    <a:lstStyle/>
                    <a:p>
                      <a:pPr algn="r" fontAlgn="b"/>
                      <a:r>
                        <a:rPr lang="nb-NO" sz="1200" b="0" i="0" u="none" strike="noStrike">
                          <a:effectLst/>
                          <a:latin typeface="+mn-lt"/>
                        </a:rPr>
                        <a:t>                902 </a:t>
                      </a:r>
                    </a:p>
                  </a:txBody>
                  <a:tcPr marL="0" marR="0" marT="0" marB="0" anchor="b"/>
                </a:tc>
                <a:extLst>
                  <a:ext uri="{0D108BD9-81ED-4DB2-BD59-A6C34878D82A}">
                    <a16:rowId xmlns:a16="http://schemas.microsoft.com/office/drawing/2014/main" val="10010"/>
                  </a:ext>
                </a:extLst>
              </a:tr>
              <a:tr h="165048">
                <a:tc>
                  <a:txBody>
                    <a:bodyPr/>
                    <a:lstStyle/>
                    <a:p>
                      <a:pPr algn="l" fontAlgn="b"/>
                      <a:r>
                        <a:rPr lang="nb-NO" sz="1200" b="0" i="0" u="none" strike="noStrike">
                          <a:effectLst/>
                          <a:latin typeface="+mn-lt"/>
                        </a:rPr>
                        <a:t>Nabo</a:t>
                      </a:r>
                    </a:p>
                  </a:txBody>
                  <a:tcPr marL="0" marR="0" marT="0" marB="0" anchor="b"/>
                </a:tc>
                <a:tc>
                  <a:txBody>
                    <a:bodyPr/>
                    <a:lstStyle/>
                    <a:p>
                      <a:pPr algn="r" fontAlgn="b"/>
                      <a:r>
                        <a:rPr lang="nb-NO" sz="1200" b="0" i="0" u="none" strike="noStrike">
                          <a:effectLst/>
                          <a:latin typeface="+mn-lt"/>
                        </a:rPr>
                        <a:t>0,0102</a:t>
                      </a:r>
                    </a:p>
                  </a:txBody>
                  <a:tcPr marL="0" marR="0" marT="0" marB="0" anchor="b"/>
                </a:tc>
                <a:tc>
                  <a:txBody>
                    <a:bodyPr/>
                    <a:lstStyle/>
                    <a:p>
                      <a:pPr algn="r" fontAlgn="b"/>
                      <a:r>
                        <a:rPr lang="nb-NO" sz="1200" b="0" i="0" u="none" strike="noStrike" dirty="0">
                          <a:effectLst/>
                          <a:latin typeface="+mn-lt"/>
                        </a:rPr>
                        <a:t>29 039</a:t>
                      </a:r>
                    </a:p>
                  </a:txBody>
                  <a:tcPr marL="0" marR="0" marT="0" marB="0" anchor="b"/>
                </a:tc>
                <a:tc>
                  <a:txBody>
                    <a:bodyPr/>
                    <a:lstStyle/>
                    <a:p>
                      <a:pPr algn="r" fontAlgn="b"/>
                      <a:r>
                        <a:rPr lang="nb-NO" sz="1200" b="0" i="0" u="none" strike="noStrike" dirty="0">
                          <a:effectLst/>
                          <a:latin typeface="+mn-lt"/>
                        </a:rPr>
                        <a:t>          1,2012 </a:t>
                      </a:r>
                    </a:p>
                  </a:txBody>
                  <a:tcPr marL="0" marR="0" marT="0" marB="0" anchor="b"/>
                </a:tc>
                <a:tc>
                  <a:txBody>
                    <a:bodyPr/>
                    <a:lstStyle/>
                    <a:p>
                      <a:pPr algn="r" fontAlgn="b"/>
                      <a:r>
                        <a:rPr lang="nb-NO" sz="1200" b="0" i="0" u="none" strike="noStrike">
                          <a:effectLst/>
                          <a:latin typeface="+mn-lt"/>
                        </a:rPr>
                        <a:t>             1 537 </a:t>
                      </a:r>
                    </a:p>
                  </a:txBody>
                  <a:tcPr marL="0" marR="0" marT="0" marB="0" anchor="b"/>
                </a:tc>
                <a:extLst>
                  <a:ext uri="{0D108BD9-81ED-4DB2-BD59-A6C34878D82A}">
                    <a16:rowId xmlns:a16="http://schemas.microsoft.com/office/drawing/2014/main" val="10011"/>
                  </a:ext>
                </a:extLst>
              </a:tr>
              <a:tr h="165048">
                <a:tc>
                  <a:txBody>
                    <a:bodyPr/>
                    <a:lstStyle/>
                    <a:p>
                      <a:pPr algn="l" fontAlgn="b"/>
                      <a:r>
                        <a:rPr lang="nb-NO" sz="1200" b="0" i="0" u="none" strike="noStrike" dirty="0">
                          <a:effectLst/>
                          <a:latin typeface="+mn-lt"/>
                        </a:rPr>
                        <a:t>Landbrukskriterium</a:t>
                      </a:r>
                    </a:p>
                  </a:txBody>
                  <a:tcPr marL="0" marR="0" marT="0" marB="0" anchor="b"/>
                </a:tc>
                <a:tc>
                  <a:txBody>
                    <a:bodyPr/>
                    <a:lstStyle/>
                    <a:p>
                      <a:pPr algn="r" fontAlgn="b"/>
                      <a:r>
                        <a:rPr lang="nb-NO" sz="1200" b="0" i="0" u="none" strike="noStrike">
                          <a:effectLst/>
                          <a:latin typeface="+mn-lt"/>
                        </a:rPr>
                        <a:t>0,0021</a:t>
                      </a:r>
                    </a:p>
                  </a:txBody>
                  <a:tcPr marL="0" marR="0" marT="0" marB="0" anchor="b"/>
                </a:tc>
                <a:tc>
                  <a:txBody>
                    <a:bodyPr/>
                    <a:lstStyle/>
                    <a:p>
                      <a:pPr algn="r" fontAlgn="b"/>
                      <a:r>
                        <a:rPr lang="nb-NO" sz="1200" b="0" i="0" u="none" strike="noStrike" dirty="0">
                          <a:effectLst/>
                          <a:latin typeface="+mn-lt"/>
                        </a:rPr>
                        <a:t>0,0065</a:t>
                      </a:r>
                    </a:p>
                  </a:txBody>
                  <a:tcPr marL="0" marR="0" marT="0" marB="0" anchor="b"/>
                </a:tc>
                <a:tc>
                  <a:txBody>
                    <a:bodyPr/>
                    <a:lstStyle/>
                    <a:p>
                      <a:pPr algn="r" fontAlgn="b"/>
                      <a:r>
                        <a:rPr lang="nb-NO" sz="1200" b="0" i="0" u="none" strike="noStrike" dirty="0">
                          <a:effectLst/>
                          <a:latin typeface="+mn-lt"/>
                        </a:rPr>
                        <a:t>          2,5296 </a:t>
                      </a:r>
                    </a:p>
                  </a:txBody>
                  <a:tcPr marL="0" marR="0" marT="0" marB="0" anchor="b"/>
                </a:tc>
                <a:tc>
                  <a:txBody>
                    <a:bodyPr/>
                    <a:lstStyle/>
                    <a:p>
                      <a:pPr algn="r" fontAlgn="b"/>
                      <a:r>
                        <a:rPr lang="nb-NO" sz="1200" b="0" i="0" u="none" strike="noStrike">
                          <a:effectLst/>
                          <a:latin typeface="+mn-lt"/>
                        </a:rPr>
                        <a:t>             2 406 </a:t>
                      </a:r>
                    </a:p>
                  </a:txBody>
                  <a:tcPr marL="0" marR="0" marT="0" marB="0" anchor="b"/>
                </a:tc>
                <a:extLst>
                  <a:ext uri="{0D108BD9-81ED-4DB2-BD59-A6C34878D82A}">
                    <a16:rowId xmlns:a16="http://schemas.microsoft.com/office/drawing/2014/main" val="10012"/>
                  </a:ext>
                </a:extLst>
              </a:tr>
              <a:tr h="165048">
                <a:tc>
                  <a:txBody>
                    <a:bodyPr/>
                    <a:lstStyle/>
                    <a:p>
                      <a:pPr algn="l" fontAlgn="b"/>
                      <a:r>
                        <a:rPr lang="nb-NO" sz="1200" b="0" i="0" u="none" strike="noStrike">
                          <a:effectLst/>
                          <a:latin typeface="+mn-lt"/>
                        </a:rPr>
                        <a:t>Innvandrere 6-15 år ekskl Skandinavia</a:t>
                      </a:r>
                    </a:p>
                  </a:txBody>
                  <a:tcPr marL="0" marR="0" marT="0" marB="0" anchor="b"/>
                </a:tc>
                <a:tc>
                  <a:txBody>
                    <a:bodyPr/>
                    <a:lstStyle/>
                    <a:p>
                      <a:pPr algn="r" fontAlgn="b"/>
                      <a:r>
                        <a:rPr lang="nb-NO" sz="1200" b="0" i="0" u="none" strike="noStrike">
                          <a:effectLst/>
                          <a:latin typeface="+mn-lt"/>
                        </a:rPr>
                        <a:t>0,0070</a:t>
                      </a:r>
                    </a:p>
                  </a:txBody>
                  <a:tcPr marL="0" marR="0" marT="0" marB="0" anchor="b"/>
                </a:tc>
                <a:tc>
                  <a:txBody>
                    <a:bodyPr/>
                    <a:lstStyle/>
                    <a:p>
                      <a:pPr algn="r" fontAlgn="b"/>
                      <a:r>
                        <a:rPr lang="nb-NO" sz="1200" b="0" i="0" u="none" strike="noStrike" dirty="0">
                          <a:effectLst/>
                          <a:latin typeface="+mn-lt"/>
                        </a:rPr>
                        <a:t>100</a:t>
                      </a:r>
                    </a:p>
                  </a:txBody>
                  <a:tcPr marL="0" marR="0" marT="0" marB="0" anchor="b"/>
                </a:tc>
                <a:tc>
                  <a:txBody>
                    <a:bodyPr/>
                    <a:lstStyle/>
                    <a:p>
                      <a:pPr algn="r" fontAlgn="b"/>
                      <a:r>
                        <a:rPr lang="nb-NO" sz="1200" b="0" i="0" u="none" strike="noStrike" dirty="0">
                          <a:effectLst/>
                          <a:latin typeface="+mn-lt"/>
                        </a:rPr>
                        <a:t>          0,7613 </a:t>
                      </a:r>
                    </a:p>
                  </a:txBody>
                  <a:tcPr marL="0" marR="0" marT="0" marB="0" anchor="b"/>
                </a:tc>
                <a:tc>
                  <a:txBody>
                    <a:bodyPr/>
                    <a:lstStyle/>
                    <a:p>
                      <a:pPr algn="r" fontAlgn="b"/>
                      <a:r>
                        <a:rPr lang="nb-NO" sz="1200" b="0" i="0" u="none" strike="noStrike">
                          <a:effectLst/>
                          <a:latin typeface="+mn-lt"/>
                        </a:rPr>
                        <a:t>            -1 251 </a:t>
                      </a:r>
                    </a:p>
                  </a:txBody>
                  <a:tcPr marL="0" marR="0" marT="0" marB="0" anchor="b"/>
                </a:tc>
                <a:extLst>
                  <a:ext uri="{0D108BD9-81ED-4DB2-BD59-A6C34878D82A}">
                    <a16:rowId xmlns:a16="http://schemas.microsoft.com/office/drawing/2014/main" val="10013"/>
                  </a:ext>
                </a:extLst>
              </a:tr>
              <a:tr h="165048">
                <a:tc>
                  <a:txBody>
                    <a:bodyPr/>
                    <a:lstStyle/>
                    <a:p>
                      <a:pPr algn="l" fontAlgn="b"/>
                      <a:r>
                        <a:rPr lang="nb-NO" sz="1200" b="0" i="0" u="none" strike="noStrike" dirty="0">
                          <a:effectLst/>
                          <a:latin typeface="+mn-lt"/>
                        </a:rPr>
                        <a:t>Flyktninger uten integreringstilskudd</a:t>
                      </a:r>
                    </a:p>
                  </a:txBody>
                  <a:tcPr marL="0" marR="0" marT="0" marB="0" anchor="b"/>
                </a:tc>
                <a:tc>
                  <a:txBody>
                    <a:bodyPr/>
                    <a:lstStyle/>
                    <a:p>
                      <a:pPr algn="r" fontAlgn="b"/>
                      <a:r>
                        <a:rPr lang="nb-NO" sz="1200" b="0" i="0" u="none" strike="noStrike">
                          <a:effectLst/>
                          <a:latin typeface="+mn-lt"/>
                        </a:rPr>
                        <a:t>0,0084</a:t>
                      </a:r>
                    </a:p>
                  </a:txBody>
                  <a:tcPr marL="0" marR="0" marT="0" marB="0" anchor="b"/>
                </a:tc>
                <a:tc>
                  <a:txBody>
                    <a:bodyPr/>
                    <a:lstStyle/>
                    <a:p>
                      <a:pPr algn="r" fontAlgn="b"/>
                      <a:r>
                        <a:rPr lang="nb-NO" sz="1200" b="0" i="0" u="none" strike="noStrike">
                          <a:effectLst/>
                          <a:latin typeface="+mn-lt"/>
                        </a:rPr>
                        <a:t>325</a:t>
                      </a:r>
                    </a:p>
                  </a:txBody>
                  <a:tcPr marL="0" marR="0" marT="0" marB="0" anchor="b"/>
                </a:tc>
                <a:tc>
                  <a:txBody>
                    <a:bodyPr/>
                    <a:lstStyle/>
                    <a:p>
                      <a:pPr algn="r" fontAlgn="b"/>
                      <a:r>
                        <a:rPr lang="nb-NO" sz="1200" b="0" i="0" u="none" strike="noStrike" dirty="0">
                          <a:effectLst/>
                          <a:latin typeface="+mn-lt"/>
                        </a:rPr>
                        <a:t>          0,8339 </a:t>
                      </a:r>
                    </a:p>
                  </a:txBody>
                  <a:tcPr marL="0" marR="0" marT="0" marB="0" anchor="b"/>
                </a:tc>
                <a:tc>
                  <a:txBody>
                    <a:bodyPr/>
                    <a:lstStyle/>
                    <a:p>
                      <a:pPr algn="r" fontAlgn="b"/>
                      <a:r>
                        <a:rPr lang="nb-NO" sz="1200" b="0" i="0" u="none" strike="noStrike">
                          <a:effectLst/>
                          <a:latin typeface="+mn-lt"/>
                        </a:rPr>
                        <a:t>            -1 045 </a:t>
                      </a:r>
                    </a:p>
                  </a:txBody>
                  <a:tcPr marL="0" marR="0" marT="0" marB="0" anchor="b"/>
                </a:tc>
                <a:extLst>
                  <a:ext uri="{0D108BD9-81ED-4DB2-BD59-A6C34878D82A}">
                    <a16:rowId xmlns:a16="http://schemas.microsoft.com/office/drawing/2014/main" val="10014"/>
                  </a:ext>
                </a:extLst>
              </a:tr>
              <a:tr h="165048">
                <a:tc>
                  <a:txBody>
                    <a:bodyPr/>
                    <a:lstStyle/>
                    <a:p>
                      <a:pPr algn="l" fontAlgn="b"/>
                      <a:r>
                        <a:rPr lang="nb-NO" sz="1200" b="0" i="0" u="none" strike="noStrike">
                          <a:effectLst/>
                          <a:latin typeface="+mn-lt"/>
                        </a:rPr>
                        <a:t>Dødlighet</a:t>
                      </a:r>
                    </a:p>
                  </a:txBody>
                  <a:tcPr marL="0" marR="0" marT="0" marB="0" anchor="b"/>
                </a:tc>
                <a:tc>
                  <a:txBody>
                    <a:bodyPr/>
                    <a:lstStyle/>
                    <a:p>
                      <a:pPr algn="r" fontAlgn="b"/>
                      <a:r>
                        <a:rPr lang="nb-NO" sz="1200" b="0" i="0" u="none" strike="noStrike">
                          <a:effectLst/>
                          <a:latin typeface="+mn-lt"/>
                        </a:rPr>
                        <a:t>0,0458</a:t>
                      </a:r>
                    </a:p>
                  </a:txBody>
                  <a:tcPr marL="0" marR="0" marT="0" marB="0" anchor="b"/>
                </a:tc>
                <a:tc>
                  <a:txBody>
                    <a:bodyPr/>
                    <a:lstStyle/>
                    <a:p>
                      <a:pPr algn="r" fontAlgn="b"/>
                      <a:r>
                        <a:rPr lang="nb-NO" sz="1200" b="0" i="0" u="none" strike="noStrike">
                          <a:effectLst/>
                          <a:latin typeface="+mn-lt"/>
                        </a:rPr>
                        <a:t>114</a:t>
                      </a:r>
                    </a:p>
                  </a:txBody>
                  <a:tcPr marL="0" marR="0" marT="0" marB="0" anchor="b"/>
                </a:tc>
                <a:tc>
                  <a:txBody>
                    <a:bodyPr/>
                    <a:lstStyle/>
                    <a:p>
                      <a:pPr algn="r" fontAlgn="b"/>
                      <a:r>
                        <a:rPr lang="nb-NO" sz="1200" b="0" i="0" u="none" strike="noStrike" dirty="0">
                          <a:effectLst/>
                          <a:latin typeface="+mn-lt"/>
                        </a:rPr>
                        <a:t>          1,1093 </a:t>
                      </a:r>
                    </a:p>
                  </a:txBody>
                  <a:tcPr marL="0" marR="0" marT="0" marB="0" anchor="b"/>
                </a:tc>
                <a:tc>
                  <a:txBody>
                    <a:bodyPr/>
                    <a:lstStyle/>
                    <a:p>
                      <a:pPr algn="r" fontAlgn="b"/>
                      <a:r>
                        <a:rPr lang="nb-NO" sz="1200" b="0" i="0" u="none" strike="noStrike">
                          <a:effectLst/>
                          <a:latin typeface="+mn-lt"/>
                        </a:rPr>
                        <a:t>             3 750 </a:t>
                      </a:r>
                    </a:p>
                  </a:txBody>
                  <a:tcPr marL="0" marR="0" marT="0" marB="0" anchor="b"/>
                </a:tc>
                <a:extLst>
                  <a:ext uri="{0D108BD9-81ED-4DB2-BD59-A6C34878D82A}">
                    <a16:rowId xmlns:a16="http://schemas.microsoft.com/office/drawing/2014/main" val="10015"/>
                  </a:ext>
                </a:extLst>
              </a:tr>
              <a:tr h="165048">
                <a:tc>
                  <a:txBody>
                    <a:bodyPr/>
                    <a:lstStyle/>
                    <a:p>
                      <a:pPr algn="l" fontAlgn="b"/>
                      <a:r>
                        <a:rPr lang="nb-NO" sz="1200" b="0" i="0" u="none" strike="noStrike">
                          <a:effectLst/>
                          <a:latin typeface="+mn-lt"/>
                        </a:rPr>
                        <a:t>Barn 0-15 med enslige forsørgere</a:t>
                      </a:r>
                    </a:p>
                  </a:txBody>
                  <a:tcPr marL="0" marR="0" marT="0" marB="0" anchor="b"/>
                </a:tc>
                <a:tc>
                  <a:txBody>
                    <a:bodyPr/>
                    <a:lstStyle/>
                    <a:p>
                      <a:pPr algn="r" fontAlgn="b"/>
                      <a:r>
                        <a:rPr lang="nb-NO" sz="1200" b="0" i="0" u="none" strike="noStrike">
                          <a:effectLst/>
                          <a:latin typeface="+mn-lt"/>
                        </a:rPr>
                        <a:t>0,0177</a:t>
                      </a:r>
                    </a:p>
                  </a:txBody>
                  <a:tcPr marL="0" marR="0" marT="0" marB="0" anchor="b"/>
                </a:tc>
                <a:tc>
                  <a:txBody>
                    <a:bodyPr/>
                    <a:lstStyle/>
                    <a:p>
                      <a:pPr algn="r" fontAlgn="b"/>
                      <a:r>
                        <a:rPr lang="nb-NO" sz="1200" b="0" i="0" u="none" strike="noStrike">
                          <a:effectLst/>
                          <a:latin typeface="+mn-lt"/>
                        </a:rPr>
                        <a:t>294</a:t>
                      </a:r>
                    </a:p>
                  </a:txBody>
                  <a:tcPr marL="0" marR="0" marT="0" marB="0" anchor="b"/>
                </a:tc>
                <a:tc>
                  <a:txBody>
                    <a:bodyPr/>
                    <a:lstStyle/>
                    <a:p>
                      <a:pPr algn="r" fontAlgn="b"/>
                      <a:r>
                        <a:rPr lang="nb-NO" sz="1200" b="0" i="0" u="none" strike="noStrike" dirty="0">
                          <a:effectLst/>
                          <a:latin typeface="+mn-lt"/>
                        </a:rPr>
                        <a:t>          0,9864 </a:t>
                      </a:r>
                    </a:p>
                  </a:txBody>
                  <a:tcPr marL="0" marR="0" marT="0" marB="0" anchor="b"/>
                </a:tc>
                <a:tc>
                  <a:txBody>
                    <a:bodyPr/>
                    <a:lstStyle/>
                    <a:p>
                      <a:pPr algn="r" fontAlgn="b"/>
                      <a:r>
                        <a:rPr lang="nb-NO" sz="1200" b="0" i="0" u="none" strike="noStrike">
                          <a:effectLst/>
                          <a:latin typeface="+mn-lt"/>
                        </a:rPr>
                        <a:t>               -180 </a:t>
                      </a:r>
                    </a:p>
                  </a:txBody>
                  <a:tcPr marL="0" marR="0" marT="0" marB="0" anchor="b"/>
                </a:tc>
                <a:extLst>
                  <a:ext uri="{0D108BD9-81ED-4DB2-BD59-A6C34878D82A}">
                    <a16:rowId xmlns:a16="http://schemas.microsoft.com/office/drawing/2014/main" val="10016"/>
                  </a:ext>
                </a:extLst>
              </a:tr>
              <a:tr h="165048">
                <a:tc>
                  <a:txBody>
                    <a:bodyPr/>
                    <a:lstStyle/>
                    <a:p>
                      <a:pPr algn="l" fontAlgn="b"/>
                      <a:r>
                        <a:rPr lang="nb-NO" sz="1200" b="0" i="0" u="none" strike="noStrike" dirty="0">
                          <a:effectLst/>
                          <a:latin typeface="+mn-lt"/>
                        </a:rPr>
                        <a:t>Lavinntekt</a:t>
                      </a:r>
                    </a:p>
                  </a:txBody>
                  <a:tcPr marL="0" marR="0" marT="0" marB="0" anchor="b"/>
                </a:tc>
                <a:tc>
                  <a:txBody>
                    <a:bodyPr/>
                    <a:lstStyle/>
                    <a:p>
                      <a:pPr algn="r" fontAlgn="b"/>
                      <a:r>
                        <a:rPr lang="nb-NO" sz="1200" b="0" i="0" u="none" strike="noStrike">
                          <a:effectLst/>
                          <a:latin typeface="+mn-lt"/>
                        </a:rPr>
                        <a:t>0,0111</a:t>
                      </a:r>
                    </a:p>
                  </a:txBody>
                  <a:tcPr marL="0" marR="0" marT="0" marB="0" anchor="b"/>
                </a:tc>
                <a:tc>
                  <a:txBody>
                    <a:bodyPr/>
                    <a:lstStyle/>
                    <a:p>
                      <a:pPr algn="r" fontAlgn="b"/>
                      <a:r>
                        <a:rPr lang="nb-NO" sz="1200" b="0" i="0" u="none" strike="noStrike">
                          <a:effectLst/>
                          <a:latin typeface="+mn-lt"/>
                        </a:rPr>
                        <a:t>661</a:t>
                      </a:r>
                    </a:p>
                  </a:txBody>
                  <a:tcPr marL="0" marR="0" marT="0" marB="0" anchor="b"/>
                </a:tc>
                <a:tc>
                  <a:txBody>
                    <a:bodyPr/>
                    <a:lstStyle/>
                    <a:p>
                      <a:pPr algn="r" fontAlgn="b"/>
                      <a:r>
                        <a:rPr lang="nb-NO" sz="1200" b="0" i="0" u="none" strike="noStrike" dirty="0">
                          <a:effectLst/>
                          <a:latin typeface="+mn-lt"/>
                        </a:rPr>
                        <a:t>          0,9358 </a:t>
                      </a:r>
                    </a:p>
                  </a:txBody>
                  <a:tcPr marL="0" marR="0" marT="0" marB="0" anchor="b"/>
                </a:tc>
                <a:tc>
                  <a:txBody>
                    <a:bodyPr/>
                    <a:lstStyle/>
                    <a:p>
                      <a:pPr algn="r" fontAlgn="b"/>
                      <a:r>
                        <a:rPr lang="nb-NO" sz="1200" b="0" i="0" u="none" strike="noStrike">
                          <a:effectLst/>
                          <a:latin typeface="+mn-lt"/>
                        </a:rPr>
                        <a:t>               -534 </a:t>
                      </a:r>
                    </a:p>
                  </a:txBody>
                  <a:tcPr marL="0" marR="0" marT="0" marB="0" anchor="b"/>
                </a:tc>
                <a:extLst>
                  <a:ext uri="{0D108BD9-81ED-4DB2-BD59-A6C34878D82A}">
                    <a16:rowId xmlns:a16="http://schemas.microsoft.com/office/drawing/2014/main" val="10017"/>
                  </a:ext>
                </a:extLst>
              </a:tr>
              <a:tr h="165048">
                <a:tc>
                  <a:txBody>
                    <a:bodyPr/>
                    <a:lstStyle/>
                    <a:p>
                      <a:pPr algn="l" fontAlgn="b"/>
                      <a:r>
                        <a:rPr lang="nb-NO" sz="1200" b="0" i="0" u="none" strike="noStrike">
                          <a:effectLst/>
                          <a:latin typeface="+mn-lt"/>
                        </a:rPr>
                        <a:t>Uføre 18-49 år</a:t>
                      </a:r>
                    </a:p>
                  </a:txBody>
                  <a:tcPr marL="0" marR="0" marT="0" marB="0" anchor="b"/>
                </a:tc>
                <a:tc>
                  <a:txBody>
                    <a:bodyPr/>
                    <a:lstStyle/>
                    <a:p>
                      <a:pPr algn="r" fontAlgn="b"/>
                      <a:r>
                        <a:rPr lang="nb-NO" sz="1200" b="0" i="0" u="none" strike="noStrike">
                          <a:effectLst/>
                          <a:latin typeface="+mn-lt"/>
                        </a:rPr>
                        <a:t>0,0065</a:t>
                      </a:r>
                    </a:p>
                  </a:txBody>
                  <a:tcPr marL="0" marR="0" marT="0" marB="0" anchor="b"/>
                </a:tc>
                <a:tc>
                  <a:txBody>
                    <a:bodyPr/>
                    <a:lstStyle/>
                    <a:p>
                      <a:pPr algn="r" fontAlgn="b"/>
                      <a:r>
                        <a:rPr lang="nb-NO" sz="1200" b="0" i="0" u="none" strike="noStrike">
                          <a:effectLst/>
                          <a:latin typeface="+mn-lt"/>
                        </a:rPr>
                        <a:t>369</a:t>
                      </a:r>
                    </a:p>
                  </a:txBody>
                  <a:tcPr marL="0" marR="0" marT="0" marB="0" anchor="b"/>
                </a:tc>
                <a:tc>
                  <a:txBody>
                    <a:bodyPr/>
                    <a:lstStyle/>
                    <a:p>
                      <a:pPr algn="r" fontAlgn="b"/>
                      <a:r>
                        <a:rPr lang="nb-NO" sz="1200" b="0" i="0" u="none" strike="noStrike" dirty="0">
                          <a:effectLst/>
                          <a:latin typeface="+mn-lt"/>
                        </a:rPr>
                        <a:t>          1,3393 </a:t>
                      </a:r>
                    </a:p>
                  </a:txBody>
                  <a:tcPr marL="0" marR="0" marT="0" marB="0" anchor="b"/>
                </a:tc>
                <a:tc>
                  <a:txBody>
                    <a:bodyPr/>
                    <a:lstStyle/>
                    <a:p>
                      <a:pPr algn="r" fontAlgn="b"/>
                      <a:r>
                        <a:rPr lang="nb-NO" sz="1200" b="0" i="0" u="none" strike="noStrike">
                          <a:effectLst/>
                          <a:latin typeface="+mn-lt"/>
                        </a:rPr>
                        <a:t>             1 652 </a:t>
                      </a:r>
                    </a:p>
                  </a:txBody>
                  <a:tcPr marL="0" marR="0" marT="0" marB="0" anchor="b"/>
                </a:tc>
                <a:extLst>
                  <a:ext uri="{0D108BD9-81ED-4DB2-BD59-A6C34878D82A}">
                    <a16:rowId xmlns:a16="http://schemas.microsoft.com/office/drawing/2014/main" val="10018"/>
                  </a:ext>
                </a:extLst>
              </a:tr>
              <a:tr h="165048">
                <a:tc>
                  <a:txBody>
                    <a:bodyPr/>
                    <a:lstStyle/>
                    <a:p>
                      <a:pPr algn="l" fontAlgn="b"/>
                      <a:r>
                        <a:rPr lang="nb-NO" sz="1200" b="0" i="0" u="none" strike="noStrike">
                          <a:effectLst/>
                          <a:latin typeface="+mn-lt"/>
                        </a:rPr>
                        <a:t>Opphopningsindeks</a:t>
                      </a:r>
                    </a:p>
                  </a:txBody>
                  <a:tcPr marL="0" marR="0" marT="0" marB="0" anchor="b"/>
                </a:tc>
                <a:tc>
                  <a:txBody>
                    <a:bodyPr/>
                    <a:lstStyle/>
                    <a:p>
                      <a:pPr algn="r" fontAlgn="b"/>
                      <a:r>
                        <a:rPr lang="nb-NO" sz="1200" b="0" i="0" u="none" strike="noStrike">
                          <a:effectLst/>
                          <a:latin typeface="+mn-lt"/>
                        </a:rPr>
                        <a:t>0,0096</a:t>
                      </a:r>
                    </a:p>
                  </a:txBody>
                  <a:tcPr marL="0" marR="0" marT="0" marB="0" anchor="b"/>
                </a:tc>
                <a:tc>
                  <a:txBody>
                    <a:bodyPr/>
                    <a:lstStyle/>
                    <a:p>
                      <a:pPr algn="r" fontAlgn="b"/>
                      <a:r>
                        <a:rPr lang="nb-NO" sz="1200" b="0" i="0" u="none" strike="noStrike">
                          <a:effectLst/>
                          <a:latin typeface="+mn-lt"/>
                        </a:rPr>
                        <a:t>0,3730</a:t>
                      </a:r>
                    </a:p>
                  </a:txBody>
                  <a:tcPr marL="0" marR="0" marT="0" marB="0" anchor="b"/>
                </a:tc>
                <a:tc>
                  <a:txBody>
                    <a:bodyPr/>
                    <a:lstStyle/>
                    <a:p>
                      <a:pPr algn="r" fontAlgn="b"/>
                      <a:r>
                        <a:rPr lang="nb-NO" sz="1200" b="0" i="0" u="none" strike="noStrike" dirty="0">
                          <a:effectLst/>
                          <a:latin typeface="+mn-lt"/>
                        </a:rPr>
                        <a:t>          0,8416 </a:t>
                      </a:r>
                    </a:p>
                  </a:txBody>
                  <a:tcPr marL="0" marR="0" marT="0" marB="0" anchor="b"/>
                </a:tc>
                <a:tc>
                  <a:txBody>
                    <a:bodyPr/>
                    <a:lstStyle/>
                    <a:p>
                      <a:pPr algn="r" fontAlgn="b"/>
                      <a:r>
                        <a:rPr lang="nb-NO" sz="1200" b="0" i="0" u="none" strike="noStrike">
                          <a:effectLst/>
                          <a:latin typeface="+mn-lt"/>
                        </a:rPr>
                        <a:t>            -1 139 </a:t>
                      </a:r>
                    </a:p>
                  </a:txBody>
                  <a:tcPr marL="0" marR="0" marT="0" marB="0" anchor="b"/>
                </a:tc>
                <a:extLst>
                  <a:ext uri="{0D108BD9-81ED-4DB2-BD59-A6C34878D82A}">
                    <a16:rowId xmlns:a16="http://schemas.microsoft.com/office/drawing/2014/main" val="10019"/>
                  </a:ext>
                </a:extLst>
              </a:tr>
              <a:tr h="165048">
                <a:tc>
                  <a:txBody>
                    <a:bodyPr/>
                    <a:lstStyle/>
                    <a:p>
                      <a:pPr algn="l" fontAlgn="b"/>
                      <a:r>
                        <a:rPr lang="nb-NO" sz="1200" b="0" i="0" u="none" strike="noStrike" dirty="0">
                          <a:effectLst/>
                          <a:latin typeface="+mn-lt"/>
                        </a:rPr>
                        <a:t>Aleneboende 30 - 66 år</a:t>
                      </a:r>
                    </a:p>
                  </a:txBody>
                  <a:tcPr marL="0" marR="0" marT="0" marB="0" anchor="b"/>
                </a:tc>
                <a:tc>
                  <a:txBody>
                    <a:bodyPr/>
                    <a:lstStyle/>
                    <a:p>
                      <a:pPr algn="r" fontAlgn="b"/>
                      <a:r>
                        <a:rPr lang="nb-NO" sz="1200" b="0" i="0" u="none" strike="noStrike">
                          <a:effectLst/>
                          <a:latin typeface="+mn-lt"/>
                        </a:rPr>
                        <a:t>0,0195</a:t>
                      </a:r>
                    </a:p>
                  </a:txBody>
                  <a:tcPr marL="0" marR="0" marT="0" marB="0" anchor="b"/>
                </a:tc>
                <a:tc>
                  <a:txBody>
                    <a:bodyPr/>
                    <a:lstStyle/>
                    <a:p>
                      <a:pPr algn="r" fontAlgn="b"/>
                      <a:r>
                        <a:rPr lang="nb-NO" sz="1200" b="0" i="0" u="none" strike="noStrike">
                          <a:effectLst/>
                          <a:latin typeface="+mn-lt"/>
                        </a:rPr>
                        <a:t>1 190</a:t>
                      </a:r>
                    </a:p>
                  </a:txBody>
                  <a:tcPr marL="0" marR="0" marT="0" marB="0" anchor="b"/>
                </a:tc>
                <a:tc>
                  <a:txBody>
                    <a:bodyPr/>
                    <a:lstStyle/>
                    <a:p>
                      <a:pPr algn="r" fontAlgn="b"/>
                      <a:r>
                        <a:rPr lang="nb-NO" sz="1200" b="0" i="0" u="none" strike="noStrike" dirty="0">
                          <a:effectLst/>
                          <a:latin typeface="+mn-lt"/>
                        </a:rPr>
                        <a:t>          0,9789 </a:t>
                      </a:r>
                    </a:p>
                  </a:txBody>
                  <a:tcPr marL="0" marR="0" marT="0" marB="0" anchor="b"/>
                </a:tc>
                <a:tc>
                  <a:txBody>
                    <a:bodyPr/>
                    <a:lstStyle/>
                    <a:p>
                      <a:pPr algn="r" fontAlgn="b"/>
                      <a:r>
                        <a:rPr lang="nb-NO" sz="1200" b="0" i="0" u="none" strike="noStrike">
                          <a:effectLst/>
                          <a:latin typeface="+mn-lt"/>
                        </a:rPr>
                        <a:t>               -308 </a:t>
                      </a:r>
                    </a:p>
                  </a:txBody>
                  <a:tcPr marL="0" marR="0" marT="0" marB="0" anchor="b"/>
                </a:tc>
                <a:extLst>
                  <a:ext uri="{0D108BD9-81ED-4DB2-BD59-A6C34878D82A}">
                    <a16:rowId xmlns:a16="http://schemas.microsoft.com/office/drawing/2014/main" val="10020"/>
                  </a:ext>
                </a:extLst>
              </a:tr>
              <a:tr h="165048">
                <a:tc>
                  <a:txBody>
                    <a:bodyPr/>
                    <a:lstStyle/>
                    <a:p>
                      <a:pPr algn="l" fontAlgn="b"/>
                      <a:r>
                        <a:rPr lang="nb-NO" sz="1200" b="0" i="0" u="none" strike="noStrike">
                          <a:effectLst/>
                          <a:latin typeface="+mn-lt"/>
                        </a:rPr>
                        <a:t>PU over 16 år</a:t>
                      </a:r>
                    </a:p>
                  </a:txBody>
                  <a:tcPr marL="0" marR="0" marT="0" marB="0" anchor="b"/>
                </a:tc>
                <a:tc>
                  <a:txBody>
                    <a:bodyPr/>
                    <a:lstStyle/>
                    <a:p>
                      <a:pPr algn="r" fontAlgn="b"/>
                      <a:r>
                        <a:rPr lang="nb-NO" sz="1200" b="0" i="0" u="none" strike="noStrike">
                          <a:effectLst/>
                          <a:latin typeface="+mn-lt"/>
                        </a:rPr>
                        <a:t>0,0491</a:t>
                      </a:r>
                    </a:p>
                  </a:txBody>
                  <a:tcPr marL="0" marR="0" marT="0" marB="0" anchor="b"/>
                </a:tc>
                <a:tc>
                  <a:txBody>
                    <a:bodyPr/>
                    <a:lstStyle/>
                    <a:p>
                      <a:pPr algn="r" fontAlgn="b"/>
                      <a:r>
                        <a:rPr lang="nb-NO" sz="1200" b="0" i="0" u="none" strike="noStrike">
                          <a:effectLst/>
                          <a:latin typeface="+mn-lt"/>
                        </a:rPr>
                        <a:t>71</a:t>
                      </a:r>
                    </a:p>
                  </a:txBody>
                  <a:tcPr marL="0" marR="0" marT="0" marB="0" anchor="b"/>
                </a:tc>
                <a:tc>
                  <a:txBody>
                    <a:bodyPr/>
                    <a:lstStyle/>
                    <a:p>
                      <a:pPr algn="r" fontAlgn="b"/>
                      <a:r>
                        <a:rPr lang="nb-NO" sz="1200" b="0" i="0" u="none" strike="noStrike" dirty="0">
                          <a:effectLst/>
                          <a:latin typeface="+mn-lt"/>
                        </a:rPr>
                        <a:t>          1,4304 </a:t>
                      </a:r>
                    </a:p>
                  </a:txBody>
                  <a:tcPr marL="0" marR="0" marT="0" marB="0" anchor="b"/>
                </a:tc>
                <a:tc>
                  <a:txBody>
                    <a:bodyPr/>
                    <a:lstStyle/>
                    <a:p>
                      <a:pPr algn="r" fontAlgn="b"/>
                      <a:r>
                        <a:rPr lang="nb-NO" sz="1200" b="0" i="0" u="none" strike="noStrike">
                          <a:effectLst/>
                          <a:latin typeface="+mn-lt"/>
                        </a:rPr>
                        <a:t>           15 824 </a:t>
                      </a:r>
                    </a:p>
                  </a:txBody>
                  <a:tcPr marL="0" marR="0" marT="0" marB="0" anchor="b"/>
                </a:tc>
                <a:extLst>
                  <a:ext uri="{0D108BD9-81ED-4DB2-BD59-A6C34878D82A}">
                    <a16:rowId xmlns:a16="http://schemas.microsoft.com/office/drawing/2014/main" val="10021"/>
                  </a:ext>
                </a:extLst>
              </a:tr>
              <a:tr h="165048">
                <a:tc>
                  <a:txBody>
                    <a:bodyPr/>
                    <a:lstStyle/>
                    <a:p>
                      <a:pPr algn="l" fontAlgn="b"/>
                      <a:r>
                        <a:rPr lang="nb-NO" sz="1200" b="0" i="0" u="none" strike="noStrike">
                          <a:effectLst/>
                          <a:latin typeface="+mn-lt"/>
                        </a:rPr>
                        <a:t>Ikke-gifte 67 år og over</a:t>
                      </a:r>
                    </a:p>
                  </a:txBody>
                  <a:tcPr marL="0" marR="0" marT="0" marB="0" anchor="b"/>
                </a:tc>
                <a:tc>
                  <a:txBody>
                    <a:bodyPr/>
                    <a:lstStyle/>
                    <a:p>
                      <a:pPr algn="r" fontAlgn="b"/>
                      <a:r>
                        <a:rPr lang="nb-NO" sz="1200" b="0" i="0" u="none" strike="noStrike">
                          <a:effectLst/>
                          <a:latin typeface="+mn-lt"/>
                        </a:rPr>
                        <a:t>0,0458</a:t>
                      </a:r>
                    </a:p>
                  </a:txBody>
                  <a:tcPr marL="0" marR="0" marT="0" marB="0" anchor="b"/>
                </a:tc>
                <a:tc>
                  <a:txBody>
                    <a:bodyPr/>
                    <a:lstStyle/>
                    <a:p>
                      <a:pPr algn="r" fontAlgn="b"/>
                      <a:r>
                        <a:rPr lang="nb-NO" sz="1200" b="0" i="0" u="none" strike="noStrike">
                          <a:effectLst/>
                          <a:latin typeface="+mn-lt"/>
                        </a:rPr>
                        <a:t>1 233</a:t>
                      </a:r>
                    </a:p>
                  </a:txBody>
                  <a:tcPr marL="0" marR="0" marT="0" marB="0" anchor="b"/>
                </a:tc>
                <a:tc>
                  <a:txBody>
                    <a:bodyPr/>
                    <a:lstStyle/>
                    <a:p>
                      <a:pPr algn="r" fontAlgn="b"/>
                      <a:r>
                        <a:rPr lang="nb-NO" sz="1200" b="0" i="0" u="none" strike="noStrike" dirty="0">
                          <a:effectLst/>
                          <a:latin typeface="+mn-lt"/>
                        </a:rPr>
                        <a:t>          1,3474 </a:t>
                      </a:r>
                    </a:p>
                  </a:txBody>
                  <a:tcPr marL="0" marR="0" marT="0" marB="0" anchor="b"/>
                </a:tc>
                <a:tc>
                  <a:txBody>
                    <a:bodyPr/>
                    <a:lstStyle/>
                    <a:p>
                      <a:pPr algn="r" fontAlgn="b"/>
                      <a:r>
                        <a:rPr lang="nb-NO" sz="1200" b="0" i="0" u="none" strike="noStrike">
                          <a:effectLst/>
                          <a:latin typeface="+mn-lt"/>
                        </a:rPr>
                        <a:t>           11 917 </a:t>
                      </a:r>
                    </a:p>
                  </a:txBody>
                  <a:tcPr marL="0" marR="0" marT="0" marB="0" anchor="b"/>
                </a:tc>
                <a:extLst>
                  <a:ext uri="{0D108BD9-81ED-4DB2-BD59-A6C34878D82A}">
                    <a16:rowId xmlns:a16="http://schemas.microsoft.com/office/drawing/2014/main" val="10022"/>
                  </a:ext>
                </a:extLst>
              </a:tr>
              <a:tr h="165048">
                <a:tc>
                  <a:txBody>
                    <a:bodyPr/>
                    <a:lstStyle/>
                    <a:p>
                      <a:pPr algn="l" fontAlgn="b"/>
                      <a:r>
                        <a:rPr lang="nb-NO" sz="1200" b="0" i="0" u="none" strike="noStrike">
                          <a:effectLst/>
                          <a:latin typeface="+mn-lt"/>
                        </a:rPr>
                        <a:t>Barn 1 år uten kontantstøtte</a:t>
                      </a:r>
                    </a:p>
                  </a:txBody>
                  <a:tcPr marL="0" marR="0" marT="0" marB="0" anchor="b"/>
                </a:tc>
                <a:tc>
                  <a:txBody>
                    <a:bodyPr/>
                    <a:lstStyle/>
                    <a:p>
                      <a:pPr algn="r" fontAlgn="b"/>
                      <a:r>
                        <a:rPr lang="nb-NO" sz="1200" b="0" i="0" u="none" strike="noStrike">
                          <a:effectLst/>
                          <a:latin typeface="+mn-lt"/>
                        </a:rPr>
                        <a:t>0,0168</a:t>
                      </a:r>
                    </a:p>
                  </a:txBody>
                  <a:tcPr marL="0" marR="0" marT="0" marB="0" anchor="b"/>
                </a:tc>
                <a:tc>
                  <a:txBody>
                    <a:bodyPr/>
                    <a:lstStyle/>
                    <a:p>
                      <a:pPr algn="r" fontAlgn="b"/>
                      <a:r>
                        <a:rPr lang="nb-NO" sz="1200" b="0" i="0" u="none" strike="noStrike">
                          <a:effectLst/>
                          <a:latin typeface="+mn-lt"/>
                        </a:rPr>
                        <a:t>48</a:t>
                      </a:r>
                    </a:p>
                  </a:txBody>
                  <a:tcPr marL="0" marR="0" marT="0" marB="0" anchor="b"/>
                </a:tc>
                <a:tc>
                  <a:txBody>
                    <a:bodyPr/>
                    <a:lstStyle/>
                    <a:p>
                      <a:pPr algn="r" fontAlgn="b"/>
                      <a:r>
                        <a:rPr lang="nb-NO" sz="1200" b="0" i="0" u="none" strike="noStrike" dirty="0">
                          <a:effectLst/>
                          <a:latin typeface="+mn-lt"/>
                        </a:rPr>
                        <a:t>          0,4776 </a:t>
                      </a:r>
                    </a:p>
                  </a:txBody>
                  <a:tcPr marL="0" marR="0" marT="0" marB="0" anchor="b"/>
                </a:tc>
                <a:tc>
                  <a:txBody>
                    <a:bodyPr/>
                    <a:lstStyle/>
                    <a:p>
                      <a:pPr algn="r" fontAlgn="b"/>
                      <a:r>
                        <a:rPr lang="nb-NO" sz="1200" b="0" i="0" u="none" strike="noStrike" dirty="0">
                          <a:effectLst/>
                          <a:latin typeface="+mn-lt"/>
                        </a:rPr>
                        <a:t>            -6 572 </a:t>
                      </a:r>
                    </a:p>
                  </a:txBody>
                  <a:tcPr marL="0" marR="0" marT="0" marB="0" anchor="b"/>
                </a:tc>
                <a:extLst>
                  <a:ext uri="{0D108BD9-81ED-4DB2-BD59-A6C34878D82A}">
                    <a16:rowId xmlns:a16="http://schemas.microsoft.com/office/drawing/2014/main" val="10023"/>
                  </a:ext>
                </a:extLst>
              </a:tr>
              <a:tr h="165048">
                <a:tc>
                  <a:txBody>
                    <a:bodyPr/>
                    <a:lstStyle/>
                    <a:p>
                      <a:pPr algn="l" fontAlgn="b"/>
                      <a:r>
                        <a:rPr lang="nb-NO" sz="1200" b="0" i="0" u="none" strike="noStrike">
                          <a:effectLst/>
                          <a:latin typeface="+mn-lt"/>
                        </a:rPr>
                        <a:t>Innbyggere med høyere utdanning</a:t>
                      </a:r>
                    </a:p>
                  </a:txBody>
                  <a:tcPr marL="0" marR="0" marT="0" marB="0" anchor="b"/>
                </a:tc>
                <a:tc>
                  <a:txBody>
                    <a:bodyPr/>
                    <a:lstStyle/>
                    <a:p>
                      <a:pPr algn="r" fontAlgn="b"/>
                      <a:r>
                        <a:rPr lang="nb-NO" sz="1200" b="0" i="0" u="none" strike="noStrike">
                          <a:effectLst/>
                          <a:latin typeface="+mn-lt"/>
                        </a:rPr>
                        <a:t>0,0184</a:t>
                      </a:r>
                    </a:p>
                  </a:txBody>
                  <a:tcPr marL="0" marR="0" marT="0" marB="0" anchor="b"/>
                </a:tc>
                <a:tc>
                  <a:txBody>
                    <a:bodyPr/>
                    <a:lstStyle/>
                    <a:p>
                      <a:pPr algn="r" fontAlgn="b"/>
                      <a:r>
                        <a:rPr lang="nb-NO" sz="1200" b="0" i="0" u="none" strike="noStrike">
                          <a:effectLst/>
                          <a:latin typeface="+mn-lt"/>
                        </a:rPr>
                        <a:t>2 400</a:t>
                      </a:r>
                    </a:p>
                  </a:txBody>
                  <a:tcPr marL="0" marR="0" marT="0" marB="0" anchor="b"/>
                </a:tc>
                <a:tc>
                  <a:txBody>
                    <a:bodyPr/>
                    <a:lstStyle/>
                    <a:p>
                      <a:pPr algn="r" fontAlgn="b"/>
                      <a:r>
                        <a:rPr lang="nb-NO" sz="1200" b="0" i="0" u="none" strike="noStrike" dirty="0">
                          <a:effectLst/>
                          <a:latin typeface="+mn-lt"/>
                        </a:rPr>
                        <a:t>          0,6747 </a:t>
                      </a:r>
                    </a:p>
                  </a:txBody>
                  <a:tcPr marL="0" marR="0" marT="0" marB="0" anchor="b"/>
                </a:tc>
                <a:tc>
                  <a:txBody>
                    <a:bodyPr/>
                    <a:lstStyle/>
                    <a:p>
                      <a:pPr algn="r" fontAlgn="b"/>
                      <a:r>
                        <a:rPr lang="nb-NO" sz="1200" b="0" i="0" u="none" strike="noStrike" dirty="0">
                          <a:effectLst/>
                          <a:latin typeface="+mn-lt"/>
                        </a:rPr>
                        <a:t>            -4 483 </a:t>
                      </a:r>
                    </a:p>
                  </a:txBody>
                  <a:tcPr marL="0" marR="0" marT="0" marB="0" anchor="b"/>
                </a:tc>
                <a:extLst>
                  <a:ext uri="{0D108BD9-81ED-4DB2-BD59-A6C34878D82A}">
                    <a16:rowId xmlns:a16="http://schemas.microsoft.com/office/drawing/2014/main" val="10024"/>
                  </a:ext>
                </a:extLst>
              </a:tr>
              <a:tr h="165048">
                <a:tc>
                  <a:txBody>
                    <a:bodyPr/>
                    <a:lstStyle/>
                    <a:p>
                      <a:pPr algn="l" fontAlgn="b"/>
                      <a:r>
                        <a:rPr lang="nb-NO" sz="1200" b="1" i="0" u="none" strike="noStrike" dirty="0" smtClean="0">
                          <a:effectLst/>
                          <a:latin typeface="+mn-lt"/>
                        </a:rPr>
                        <a:t>Kostnadsindeks</a:t>
                      </a:r>
                      <a:endParaRPr lang="nb-NO" sz="1200" b="1" i="0" u="none" strike="noStrike" dirty="0">
                        <a:effectLst/>
                        <a:latin typeface="+mn-lt"/>
                      </a:endParaRPr>
                    </a:p>
                  </a:txBody>
                  <a:tcPr marL="0" marR="0" marT="0" marB="0" anchor="b"/>
                </a:tc>
                <a:tc>
                  <a:txBody>
                    <a:bodyPr/>
                    <a:lstStyle/>
                    <a:p>
                      <a:pPr algn="r" fontAlgn="b"/>
                      <a:r>
                        <a:rPr lang="nb-NO" sz="1200" b="1" i="0" u="none" strike="noStrike" dirty="0" smtClean="0">
                          <a:effectLst/>
                          <a:latin typeface="+mn-lt"/>
                        </a:rPr>
                        <a:t>1,0000</a:t>
                      </a:r>
                      <a:endParaRPr lang="nb-NO" sz="1200" b="1" i="0" u="none" strike="noStrike" dirty="0">
                        <a:effectLst/>
                        <a:latin typeface="+mn-lt"/>
                      </a:endParaRPr>
                    </a:p>
                  </a:txBody>
                  <a:tcPr marL="0" marR="0" marT="0" marB="0" anchor="b"/>
                </a:tc>
                <a:tc>
                  <a:txBody>
                    <a:bodyPr/>
                    <a:lstStyle/>
                    <a:p>
                      <a:pPr algn="r" fontAlgn="b"/>
                      <a:r>
                        <a:rPr lang="nb-NO" sz="1200" b="1" i="0" u="none" strike="noStrike" dirty="0">
                          <a:effectLst/>
                          <a:latin typeface="+mn-lt"/>
                        </a:rPr>
                        <a:t> </a:t>
                      </a:r>
                    </a:p>
                  </a:txBody>
                  <a:tcPr marL="0" marR="0" marT="0" marB="0" anchor="b"/>
                </a:tc>
                <a:tc>
                  <a:txBody>
                    <a:bodyPr/>
                    <a:lstStyle/>
                    <a:p>
                      <a:pPr algn="r" fontAlgn="b"/>
                      <a:r>
                        <a:rPr lang="nb-NO" sz="1200" b="1" i="0" u="none" strike="noStrike" dirty="0">
                          <a:effectLst/>
                          <a:latin typeface="+mn-lt"/>
                        </a:rPr>
                        <a:t>1,0355 </a:t>
                      </a:r>
                    </a:p>
                  </a:txBody>
                  <a:tcPr marL="0" marR="0" marT="0" marB="0" anchor="b"/>
                </a:tc>
                <a:tc>
                  <a:txBody>
                    <a:bodyPr/>
                    <a:lstStyle/>
                    <a:p>
                      <a:pPr algn="r" fontAlgn="b"/>
                      <a:r>
                        <a:rPr lang="nb-NO" sz="1200" b="1" i="0" u="none" strike="noStrike" dirty="0">
                          <a:effectLst/>
                          <a:latin typeface="+mn-lt"/>
                        </a:rPr>
                        <a:t>           26 565 </a:t>
                      </a:r>
                    </a:p>
                  </a:txBody>
                  <a:tcPr marL="0" marR="0" marT="0" marB="0" anchor="b"/>
                </a:tc>
                <a:extLst>
                  <a:ext uri="{0D108BD9-81ED-4DB2-BD59-A6C34878D82A}">
                    <a16:rowId xmlns:a16="http://schemas.microsoft.com/office/drawing/2014/main" val="10025"/>
                  </a:ext>
                </a:extLst>
              </a:tr>
            </a:tbl>
          </a:graphicData>
        </a:graphic>
      </p:graphicFrame>
      <p:sp>
        <p:nvSpPr>
          <p:cNvPr id="11" name="Ellipse 10"/>
          <p:cNvSpPr>
            <a:spLocks noChangeArrowheads="1"/>
          </p:cNvSpPr>
          <p:nvPr/>
        </p:nvSpPr>
        <p:spPr bwMode="auto">
          <a:xfrm>
            <a:off x="5148064" y="6197026"/>
            <a:ext cx="688568" cy="17561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nb-NO"/>
          </a:p>
        </p:txBody>
      </p:sp>
      <p:sp>
        <p:nvSpPr>
          <p:cNvPr id="12" name="Ellipse 11"/>
          <p:cNvSpPr>
            <a:spLocks noChangeArrowheads="1"/>
          </p:cNvSpPr>
          <p:nvPr/>
        </p:nvSpPr>
        <p:spPr bwMode="auto">
          <a:xfrm>
            <a:off x="6409159" y="6200158"/>
            <a:ext cx="640544" cy="175615"/>
          </a:xfrm>
          <a:prstGeom prst="ellipse">
            <a:avLst/>
          </a:prstGeom>
          <a:noFill/>
          <a:ln w="2540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nb-NO" b="1" dirty="0"/>
          </a:p>
        </p:txBody>
      </p:sp>
      <p:sp>
        <p:nvSpPr>
          <p:cNvPr id="13" name="Venstre klammeparentes 12"/>
          <p:cNvSpPr/>
          <p:nvPr/>
        </p:nvSpPr>
        <p:spPr>
          <a:xfrm>
            <a:off x="1731435" y="1743606"/>
            <a:ext cx="923058" cy="1541377"/>
          </a:xfrm>
          <a:prstGeom prst="lef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rgbClr val="FF0000"/>
              </a:solidFill>
            </a:endParaRPr>
          </a:p>
        </p:txBody>
      </p:sp>
      <p:sp>
        <p:nvSpPr>
          <p:cNvPr id="14" name="TekstSylinder 13"/>
          <p:cNvSpPr txBox="1"/>
          <p:nvPr/>
        </p:nvSpPr>
        <p:spPr>
          <a:xfrm>
            <a:off x="1120753" y="2348880"/>
            <a:ext cx="635110" cy="369332"/>
          </a:xfrm>
          <a:prstGeom prst="rect">
            <a:avLst/>
          </a:prstGeom>
          <a:noFill/>
        </p:spPr>
        <p:txBody>
          <a:bodyPr wrap="none" rtlCol="0">
            <a:spAutoFit/>
          </a:bodyPr>
          <a:lstStyle/>
          <a:p>
            <a:r>
              <a:rPr lang="nb-NO" dirty="0" smtClean="0">
                <a:latin typeface="Calibri" pitchFamily="34" charset="0"/>
              </a:rPr>
              <a:t>70 %</a:t>
            </a:r>
            <a:endParaRPr lang="nb-NO" dirty="0">
              <a:latin typeface="Calibri" pitchFamily="34" charset="0"/>
            </a:endParaRPr>
          </a:p>
        </p:txBody>
      </p:sp>
    </p:spTree>
    <p:extLst>
      <p:ext uri="{BB962C8B-B14F-4D97-AF65-F5344CB8AC3E}">
        <p14:creationId xmlns:p14="http://schemas.microsoft.com/office/powerpoint/2010/main" val="1352158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Utgiftsbehov, Gran kommune 2020</a:t>
            </a:r>
            <a:endParaRPr lang="nb-NO" dirty="0"/>
          </a:p>
        </p:txBody>
      </p:sp>
      <p:sp>
        <p:nvSpPr>
          <p:cNvPr id="5" name="Plassholder for innhold 4"/>
          <p:cNvSpPr>
            <a:spLocks noGrp="1"/>
          </p:cNvSpPr>
          <p:nvPr>
            <p:ph sz="half" idx="1"/>
          </p:nvPr>
        </p:nvSpPr>
        <p:spPr/>
        <p:txBody>
          <a:bodyPr>
            <a:normAutofit fontScale="77500" lnSpcReduction="20000"/>
          </a:bodyPr>
          <a:lstStyle/>
          <a:p>
            <a:r>
              <a:rPr lang="nb-NO" dirty="0"/>
              <a:t>Kostnadsnøkkelen eller utgiftsbehovet kan dekomponeres i åtte ulike delkostnadsnøkler. </a:t>
            </a:r>
            <a:endParaRPr lang="nb-NO" dirty="0" smtClean="0"/>
          </a:p>
          <a:p>
            <a:r>
              <a:rPr lang="nb-NO" dirty="0" smtClean="0"/>
              <a:t>Tabellen viser </a:t>
            </a:r>
            <a:r>
              <a:rPr lang="nb-NO" dirty="0"/>
              <a:t>beregnet utgiftsbehov for </a:t>
            </a:r>
            <a:r>
              <a:rPr lang="nb-NO" dirty="0" smtClean="0"/>
              <a:t>Gran </a:t>
            </a:r>
            <a:r>
              <a:rPr lang="nb-NO" dirty="0"/>
              <a:t>fordelt på ulike delkostnadsområder i </a:t>
            </a:r>
            <a:r>
              <a:rPr lang="nb-NO" dirty="0" smtClean="0"/>
              <a:t>2020 (der indeks lik </a:t>
            </a:r>
            <a:r>
              <a:rPr lang="nb-NO" dirty="0"/>
              <a:t>1 betyr et utgiftsbehov lik </a:t>
            </a:r>
            <a:r>
              <a:rPr lang="nb-NO" dirty="0" smtClean="0"/>
              <a:t>landsgjennomsnittet). </a:t>
            </a:r>
          </a:p>
          <a:p>
            <a:r>
              <a:rPr lang="nb-NO" dirty="0" smtClean="0"/>
              <a:t>Gran fikk beregnet et samlet utgiftsbehov tilsvarende ca. </a:t>
            </a:r>
            <a:r>
              <a:rPr lang="nb-NO" dirty="0"/>
              <a:t>4</a:t>
            </a:r>
            <a:r>
              <a:rPr lang="nb-NO" dirty="0" smtClean="0"/>
              <a:t> prosent over landsgjennomsnittet i 2020.</a:t>
            </a:r>
          </a:p>
          <a:p>
            <a:r>
              <a:rPr lang="nb-NO" dirty="0"/>
              <a:t>L</a:t>
            </a:r>
            <a:r>
              <a:rPr lang="nb-NO" dirty="0" smtClean="0"/>
              <a:t>andbruk</a:t>
            </a:r>
            <a:r>
              <a:rPr lang="nb-NO" dirty="0"/>
              <a:t>, </a:t>
            </a:r>
            <a:r>
              <a:rPr lang="nb-NO" dirty="0" smtClean="0"/>
              <a:t>pleie og omsorg og kommunehelse fikk </a:t>
            </a:r>
            <a:r>
              <a:rPr lang="nb-NO" dirty="0"/>
              <a:t>beregnet et </a:t>
            </a:r>
            <a:r>
              <a:rPr lang="nb-NO" dirty="0" smtClean="0"/>
              <a:t>høyere </a:t>
            </a:r>
            <a:r>
              <a:rPr lang="nb-NO" dirty="0"/>
              <a:t>utgiftsbehov enn landsgjennomsnittet, mens områdene </a:t>
            </a:r>
            <a:r>
              <a:rPr lang="nb-NO" dirty="0" smtClean="0"/>
              <a:t>barnehage, administrasjon, grunnskole, barnevern og sosialtjeneste </a:t>
            </a:r>
            <a:r>
              <a:rPr lang="nb-NO" dirty="0"/>
              <a:t>fikk beregnet et </a:t>
            </a:r>
            <a:r>
              <a:rPr lang="nb-NO" dirty="0" smtClean="0"/>
              <a:t>lavere </a:t>
            </a:r>
            <a:r>
              <a:rPr lang="nb-NO" dirty="0"/>
              <a:t>utgiftsbehov enn landsgjennomsnittet i </a:t>
            </a:r>
            <a:r>
              <a:rPr lang="nb-NO" dirty="0" smtClean="0"/>
              <a:t>2020.</a:t>
            </a:r>
            <a:endParaRPr lang="nb-NO" dirty="0"/>
          </a:p>
          <a:p>
            <a:endParaRPr lang="nb-NO" dirty="0"/>
          </a:p>
        </p:txBody>
      </p:sp>
      <p:graphicFrame>
        <p:nvGraphicFramePr>
          <p:cNvPr id="7" name="Plassholder for innhold 6"/>
          <p:cNvGraphicFramePr>
            <a:graphicFrameLocks noGrp="1"/>
          </p:cNvGraphicFramePr>
          <p:nvPr>
            <p:ph sz="half" idx="2"/>
            <p:extLst>
              <p:ext uri="{D42A27DB-BD31-4B8C-83A1-F6EECF244321}">
                <p14:modId xmlns:p14="http://schemas.microsoft.com/office/powerpoint/2010/main" val="3742726613"/>
              </p:ext>
            </p:extLst>
          </p:nvPr>
        </p:nvGraphicFramePr>
        <p:xfrm>
          <a:off x="4572000" y="1844824"/>
          <a:ext cx="4104456" cy="2646045"/>
        </p:xfrm>
        <a:graphic>
          <a:graphicData uri="http://schemas.openxmlformats.org/drawingml/2006/table">
            <a:tbl>
              <a:tblPr firstRow="1" bandRow="1">
                <a:tableStyleId>{5C22544A-7EE6-4342-B048-85BDC9FD1C3A}</a:tableStyleId>
              </a:tblPr>
              <a:tblGrid>
                <a:gridCol w="1299123">
                  <a:extLst>
                    <a:ext uri="{9D8B030D-6E8A-4147-A177-3AD203B41FA5}">
                      <a16:colId xmlns:a16="http://schemas.microsoft.com/office/drawing/2014/main" val="2160860677"/>
                    </a:ext>
                  </a:extLst>
                </a:gridCol>
                <a:gridCol w="842934">
                  <a:extLst>
                    <a:ext uri="{9D8B030D-6E8A-4147-A177-3AD203B41FA5}">
                      <a16:colId xmlns:a16="http://schemas.microsoft.com/office/drawing/2014/main" val="2975394578"/>
                    </a:ext>
                  </a:extLst>
                </a:gridCol>
                <a:gridCol w="842934">
                  <a:extLst>
                    <a:ext uri="{9D8B030D-6E8A-4147-A177-3AD203B41FA5}">
                      <a16:colId xmlns:a16="http://schemas.microsoft.com/office/drawing/2014/main" val="4253688291"/>
                    </a:ext>
                  </a:extLst>
                </a:gridCol>
                <a:gridCol w="1119465">
                  <a:extLst>
                    <a:ext uri="{9D8B030D-6E8A-4147-A177-3AD203B41FA5}">
                      <a16:colId xmlns:a16="http://schemas.microsoft.com/office/drawing/2014/main" val="3441398317"/>
                    </a:ext>
                  </a:extLst>
                </a:gridCol>
              </a:tblGrid>
              <a:tr h="179560">
                <a:tc>
                  <a:txBody>
                    <a:bodyPr/>
                    <a:lstStyle/>
                    <a:p>
                      <a:pPr>
                        <a:lnSpc>
                          <a:spcPct val="100000"/>
                        </a:lnSpc>
                      </a:pPr>
                      <a:endParaRPr lang="nb-NO" sz="140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ctr">
                        <a:lnSpc>
                          <a:spcPct val="100000"/>
                        </a:lnSpc>
                      </a:pPr>
                      <a:r>
                        <a:rPr lang="nb-NO" sz="1400">
                          <a:effectLst/>
                          <a:latin typeface="Calibri" panose="020F0502020204030204" pitchFamily="34" charset="0"/>
                          <a:cs typeface="Calibri" panose="020F0502020204030204" pitchFamily="34" charset="0"/>
                        </a:rPr>
                        <a:t>Vekt</a:t>
                      </a:r>
                      <a:endParaRPr lang="nb-NO" sz="140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ctr">
                        <a:lnSpc>
                          <a:spcPct val="100000"/>
                        </a:lnSpc>
                      </a:pPr>
                      <a:r>
                        <a:rPr lang="nb-NO" sz="1400">
                          <a:effectLst/>
                          <a:latin typeface="Calibri" panose="020F0502020204030204" pitchFamily="34" charset="0"/>
                          <a:cs typeface="Calibri" panose="020F0502020204030204" pitchFamily="34" charset="0"/>
                        </a:rPr>
                        <a:t>Indeks</a:t>
                      </a:r>
                      <a:endParaRPr lang="nb-NO" sz="140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ctr">
                        <a:lnSpc>
                          <a:spcPct val="100000"/>
                        </a:lnSpc>
                      </a:pPr>
                      <a:r>
                        <a:rPr lang="nb-NO" sz="1400" dirty="0">
                          <a:effectLst/>
                          <a:latin typeface="Calibri" panose="020F0502020204030204" pitchFamily="34" charset="0"/>
                          <a:cs typeface="Calibri" panose="020F0502020204030204" pitchFamily="34" charset="0"/>
                        </a:rPr>
                        <a:t>Bidrag til "</a:t>
                      </a:r>
                      <a:r>
                        <a:rPr lang="nb-NO" sz="1400" dirty="0" smtClean="0">
                          <a:effectLst/>
                          <a:latin typeface="Calibri" panose="020F0502020204030204" pitchFamily="34" charset="0"/>
                          <a:cs typeface="Calibri" panose="020F0502020204030204" pitchFamily="34" charset="0"/>
                        </a:rPr>
                        <a:t>kostnads-indeks</a:t>
                      </a:r>
                      <a:r>
                        <a:rPr lang="nb-NO" sz="1400" dirty="0">
                          <a:effectLst/>
                          <a:latin typeface="Calibri" panose="020F0502020204030204" pitchFamily="34" charset="0"/>
                          <a:cs typeface="Calibri" panose="020F0502020204030204" pitchFamily="34" charset="0"/>
                        </a:rPr>
                        <a:t>"</a:t>
                      </a:r>
                      <a:endParaRPr lang="nb-NO" sz="1400" dirty="0">
                        <a:solidFill>
                          <a:srgbClr val="000000"/>
                        </a:solidFill>
                        <a:effectLst/>
                        <a:latin typeface="Calibri" panose="020F0502020204030204" pitchFamily="34" charset="0"/>
                        <a:cs typeface="Calibri" panose="020F0502020204030204" pitchFamily="34" charset="0"/>
                      </a:endParaRPr>
                    </a:p>
                  </a:txBody>
                  <a:tcPr marL="53868" marR="53868" marT="0" marB="0"/>
                </a:tc>
                <a:extLst>
                  <a:ext uri="{0D108BD9-81ED-4DB2-BD59-A6C34878D82A}">
                    <a16:rowId xmlns:a16="http://schemas.microsoft.com/office/drawing/2014/main" val="2310301278"/>
                  </a:ext>
                </a:extLst>
              </a:tr>
              <a:tr h="161604">
                <a:tc>
                  <a:txBody>
                    <a:bodyPr/>
                    <a:lstStyle/>
                    <a:p>
                      <a:pPr>
                        <a:lnSpc>
                          <a:spcPct val="100000"/>
                        </a:lnSpc>
                      </a:pPr>
                      <a:r>
                        <a:rPr lang="nb-NO" sz="1400" dirty="0">
                          <a:effectLst/>
                          <a:latin typeface="Calibri" panose="020F0502020204030204" pitchFamily="34" charset="0"/>
                          <a:cs typeface="Calibri" panose="020F0502020204030204" pitchFamily="34" charset="0"/>
                        </a:rPr>
                        <a:t>Barnehage</a:t>
                      </a:r>
                      <a:endParaRPr lang="nb-NO" sz="1400" dirty="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dirty="0">
                          <a:solidFill>
                            <a:srgbClr val="000000"/>
                          </a:solidFill>
                          <a:effectLst/>
                          <a:latin typeface="Calibri" panose="020F0502020204030204" pitchFamily="34" charset="0"/>
                        </a:rPr>
                        <a:t>0,1608</a:t>
                      </a:r>
                    </a:p>
                  </a:txBody>
                  <a:tcPr marL="0" marR="0" marT="0" marB="0" anchor="b"/>
                </a:tc>
                <a:tc>
                  <a:txBody>
                    <a:bodyPr/>
                    <a:lstStyle/>
                    <a:p>
                      <a:pPr algn="r" fontAlgn="b"/>
                      <a:r>
                        <a:rPr lang="nb-NO" sz="1400" b="0" i="0" u="none" strike="noStrike" dirty="0">
                          <a:solidFill>
                            <a:srgbClr val="000000"/>
                          </a:solidFill>
                          <a:effectLst/>
                          <a:latin typeface="Calibri" panose="020F0502020204030204" pitchFamily="34" charset="0"/>
                        </a:rPr>
                        <a:t>0,8015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-3,2 %</a:t>
                      </a:r>
                    </a:p>
                  </a:txBody>
                  <a:tcPr marL="9525" marR="9525" marT="9525" marB="0" anchor="b"/>
                </a:tc>
                <a:extLst>
                  <a:ext uri="{0D108BD9-81ED-4DB2-BD59-A6C34878D82A}">
                    <a16:rowId xmlns:a16="http://schemas.microsoft.com/office/drawing/2014/main" val="1861537858"/>
                  </a:ext>
                </a:extLst>
              </a:tr>
              <a:tr h="161604">
                <a:tc>
                  <a:txBody>
                    <a:bodyPr/>
                    <a:lstStyle/>
                    <a:p>
                      <a:pPr>
                        <a:lnSpc>
                          <a:spcPct val="100000"/>
                        </a:lnSpc>
                      </a:pPr>
                      <a:r>
                        <a:rPr lang="nb-NO" sz="1400" dirty="0">
                          <a:effectLst/>
                          <a:latin typeface="Calibri" panose="020F0502020204030204" pitchFamily="34" charset="0"/>
                          <a:cs typeface="Calibri" panose="020F0502020204030204" pitchFamily="34" charset="0"/>
                        </a:rPr>
                        <a:t>Administrasjon</a:t>
                      </a:r>
                      <a:endParaRPr lang="nb-NO" sz="1400" dirty="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dirty="0">
                          <a:solidFill>
                            <a:srgbClr val="000000"/>
                          </a:solidFill>
                          <a:effectLst/>
                          <a:latin typeface="Calibri" panose="020F0502020204030204" pitchFamily="34" charset="0"/>
                        </a:rPr>
                        <a:t>0,0819</a:t>
                      </a:r>
                    </a:p>
                  </a:txBody>
                  <a:tcPr marL="0" marR="0" marT="0" marB="0" anchor="b"/>
                </a:tc>
                <a:tc>
                  <a:txBody>
                    <a:bodyPr/>
                    <a:lstStyle/>
                    <a:p>
                      <a:pPr algn="r" fontAlgn="b"/>
                      <a:r>
                        <a:rPr lang="nb-NO" sz="1400" b="0" i="0" u="none" strike="noStrike" dirty="0">
                          <a:solidFill>
                            <a:srgbClr val="000000"/>
                          </a:solidFill>
                          <a:effectLst/>
                          <a:latin typeface="Calibri" panose="020F0502020204030204" pitchFamily="34" charset="0"/>
                        </a:rPr>
                        <a:t>0,9848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-0,1 %</a:t>
                      </a:r>
                    </a:p>
                  </a:txBody>
                  <a:tcPr marL="9525" marR="9525" marT="9525" marB="0" anchor="b"/>
                </a:tc>
                <a:extLst>
                  <a:ext uri="{0D108BD9-81ED-4DB2-BD59-A6C34878D82A}">
                    <a16:rowId xmlns:a16="http://schemas.microsoft.com/office/drawing/2014/main" val="2343030161"/>
                  </a:ext>
                </a:extLst>
              </a:tr>
              <a:tr h="161604">
                <a:tc>
                  <a:txBody>
                    <a:bodyPr/>
                    <a:lstStyle/>
                    <a:p>
                      <a:pPr>
                        <a:lnSpc>
                          <a:spcPct val="100000"/>
                        </a:lnSpc>
                      </a:pPr>
                      <a:r>
                        <a:rPr lang="nb-NO" sz="1400">
                          <a:effectLst/>
                          <a:latin typeface="Calibri" panose="020F0502020204030204" pitchFamily="34" charset="0"/>
                          <a:cs typeface="Calibri" panose="020F0502020204030204" pitchFamily="34" charset="0"/>
                        </a:rPr>
                        <a:t>Landbruk</a:t>
                      </a:r>
                      <a:endParaRPr lang="nb-NO" sz="140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dirty="0">
                          <a:solidFill>
                            <a:srgbClr val="000000"/>
                          </a:solidFill>
                          <a:effectLst/>
                          <a:latin typeface="Calibri" panose="020F0502020204030204" pitchFamily="34" charset="0"/>
                        </a:rPr>
                        <a:t>0,0021</a:t>
                      </a:r>
                    </a:p>
                  </a:txBody>
                  <a:tcPr marL="0" marR="0" marT="0" marB="0" anchor="b"/>
                </a:tc>
                <a:tc>
                  <a:txBody>
                    <a:bodyPr/>
                    <a:lstStyle/>
                    <a:p>
                      <a:pPr algn="r" fontAlgn="b"/>
                      <a:r>
                        <a:rPr lang="nb-NO" sz="1400" b="0" i="0" u="none" strike="noStrike" dirty="0">
                          <a:solidFill>
                            <a:srgbClr val="000000"/>
                          </a:solidFill>
                          <a:effectLst/>
                          <a:latin typeface="Calibri" panose="020F0502020204030204" pitchFamily="34" charset="0"/>
                        </a:rPr>
                        <a:t>2,5296</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0,3 %</a:t>
                      </a:r>
                    </a:p>
                  </a:txBody>
                  <a:tcPr marL="9525" marR="9525" marT="9525" marB="0" anchor="b"/>
                </a:tc>
                <a:extLst>
                  <a:ext uri="{0D108BD9-81ED-4DB2-BD59-A6C34878D82A}">
                    <a16:rowId xmlns:a16="http://schemas.microsoft.com/office/drawing/2014/main" val="254545770"/>
                  </a:ext>
                </a:extLst>
              </a:tr>
              <a:tr h="161604">
                <a:tc>
                  <a:txBody>
                    <a:bodyPr/>
                    <a:lstStyle/>
                    <a:p>
                      <a:pPr>
                        <a:lnSpc>
                          <a:spcPct val="100000"/>
                        </a:lnSpc>
                      </a:pPr>
                      <a:r>
                        <a:rPr lang="nb-NO" sz="1400">
                          <a:effectLst/>
                          <a:latin typeface="Calibri" panose="020F0502020204030204" pitchFamily="34" charset="0"/>
                          <a:cs typeface="Calibri" panose="020F0502020204030204" pitchFamily="34" charset="0"/>
                        </a:rPr>
                        <a:t>Grunnskole</a:t>
                      </a:r>
                      <a:endParaRPr lang="nb-NO" sz="140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a:solidFill>
                            <a:srgbClr val="000000"/>
                          </a:solidFill>
                          <a:effectLst/>
                          <a:latin typeface="Calibri" panose="020F0502020204030204" pitchFamily="34" charset="0"/>
                        </a:rPr>
                        <a:t>0,2527</a:t>
                      </a:r>
                    </a:p>
                  </a:txBody>
                  <a:tcPr marL="0" marR="0" marT="0" marB="0" anchor="b"/>
                </a:tc>
                <a:tc>
                  <a:txBody>
                    <a:bodyPr/>
                    <a:lstStyle/>
                    <a:p>
                      <a:pPr algn="r" fontAlgn="b"/>
                      <a:r>
                        <a:rPr lang="nb-NO" sz="1400" b="0" i="0" u="none" strike="noStrike">
                          <a:solidFill>
                            <a:srgbClr val="000000"/>
                          </a:solidFill>
                          <a:effectLst/>
                          <a:latin typeface="Calibri" panose="020F0502020204030204" pitchFamily="34" charset="0"/>
                        </a:rPr>
                        <a:t>0,9700</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-0,8 %</a:t>
                      </a:r>
                    </a:p>
                  </a:txBody>
                  <a:tcPr marL="9525" marR="9525" marT="9525" marB="0" anchor="b"/>
                </a:tc>
                <a:extLst>
                  <a:ext uri="{0D108BD9-81ED-4DB2-BD59-A6C34878D82A}">
                    <a16:rowId xmlns:a16="http://schemas.microsoft.com/office/drawing/2014/main" val="3873698529"/>
                  </a:ext>
                </a:extLst>
              </a:tr>
              <a:tr h="161604">
                <a:tc>
                  <a:txBody>
                    <a:bodyPr/>
                    <a:lstStyle/>
                    <a:p>
                      <a:pPr>
                        <a:lnSpc>
                          <a:spcPct val="100000"/>
                        </a:lnSpc>
                      </a:pPr>
                      <a:r>
                        <a:rPr lang="nb-NO" sz="1400">
                          <a:effectLst/>
                          <a:latin typeface="Calibri" panose="020F0502020204030204" pitchFamily="34" charset="0"/>
                          <a:cs typeface="Calibri" panose="020F0502020204030204" pitchFamily="34" charset="0"/>
                        </a:rPr>
                        <a:t>Pleie og omsorg</a:t>
                      </a:r>
                      <a:endParaRPr lang="nb-NO" sz="140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a:solidFill>
                            <a:srgbClr val="000000"/>
                          </a:solidFill>
                          <a:effectLst/>
                          <a:latin typeface="Calibri" panose="020F0502020204030204" pitchFamily="34" charset="0"/>
                        </a:rPr>
                        <a:t>0,3490</a:t>
                      </a:r>
                    </a:p>
                  </a:txBody>
                  <a:tcPr marL="0" marR="0" marT="0" marB="0" anchor="b"/>
                </a:tc>
                <a:tc>
                  <a:txBody>
                    <a:bodyPr/>
                    <a:lstStyle/>
                    <a:p>
                      <a:pPr algn="r" fontAlgn="b"/>
                      <a:r>
                        <a:rPr lang="nb-NO" sz="1400" b="0" i="0" u="none" strike="noStrike">
                          <a:solidFill>
                            <a:srgbClr val="000000"/>
                          </a:solidFill>
                          <a:effectLst/>
                          <a:latin typeface="Calibri" panose="020F0502020204030204" pitchFamily="34" charset="0"/>
                        </a:rPr>
                        <a:t>1,2124</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7,4 %</a:t>
                      </a:r>
                    </a:p>
                  </a:txBody>
                  <a:tcPr marL="9525" marR="9525" marT="9525" marB="0" anchor="b"/>
                </a:tc>
                <a:extLst>
                  <a:ext uri="{0D108BD9-81ED-4DB2-BD59-A6C34878D82A}">
                    <a16:rowId xmlns:a16="http://schemas.microsoft.com/office/drawing/2014/main" val="3854250831"/>
                  </a:ext>
                </a:extLst>
              </a:tr>
              <a:tr h="161604">
                <a:tc>
                  <a:txBody>
                    <a:bodyPr/>
                    <a:lstStyle/>
                    <a:p>
                      <a:pPr>
                        <a:lnSpc>
                          <a:spcPct val="100000"/>
                        </a:lnSpc>
                      </a:pPr>
                      <a:r>
                        <a:rPr lang="nb-NO" sz="1400" dirty="0" smtClean="0">
                          <a:effectLst/>
                          <a:latin typeface="Calibri" panose="020F0502020204030204" pitchFamily="34" charset="0"/>
                          <a:cs typeface="Calibri" panose="020F0502020204030204" pitchFamily="34" charset="0"/>
                        </a:rPr>
                        <a:t>Kommunehelse</a:t>
                      </a:r>
                      <a:endParaRPr lang="nb-NO" sz="1400" dirty="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a:solidFill>
                            <a:srgbClr val="000000"/>
                          </a:solidFill>
                          <a:effectLst/>
                          <a:latin typeface="Calibri" panose="020F0502020204030204" pitchFamily="34" charset="0"/>
                        </a:rPr>
                        <a:t>0,0526</a:t>
                      </a:r>
                    </a:p>
                  </a:txBody>
                  <a:tcPr marL="0" marR="0" marT="0" marB="0" anchor="b"/>
                </a:tc>
                <a:tc>
                  <a:txBody>
                    <a:bodyPr/>
                    <a:lstStyle/>
                    <a:p>
                      <a:pPr algn="r" fontAlgn="b"/>
                      <a:r>
                        <a:rPr lang="nb-NO" sz="1400" b="0" i="0" u="none" strike="noStrike">
                          <a:solidFill>
                            <a:srgbClr val="000000"/>
                          </a:solidFill>
                          <a:effectLst/>
                          <a:latin typeface="Calibri" panose="020F0502020204030204" pitchFamily="34" charset="0"/>
                        </a:rPr>
                        <a:t>1,0439</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0,2 %</a:t>
                      </a:r>
                    </a:p>
                  </a:txBody>
                  <a:tcPr marL="9525" marR="9525" marT="9525" marB="0" anchor="b"/>
                </a:tc>
                <a:extLst>
                  <a:ext uri="{0D108BD9-81ED-4DB2-BD59-A6C34878D82A}">
                    <a16:rowId xmlns:a16="http://schemas.microsoft.com/office/drawing/2014/main" val="4102006677"/>
                  </a:ext>
                </a:extLst>
              </a:tr>
              <a:tr h="161604">
                <a:tc>
                  <a:txBody>
                    <a:bodyPr/>
                    <a:lstStyle/>
                    <a:p>
                      <a:pPr>
                        <a:lnSpc>
                          <a:spcPct val="100000"/>
                        </a:lnSpc>
                      </a:pPr>
                      <a:r>
                        <a:rPr lang="nb-NO" sz="1400">
                          <a:effectLst/>
                          <a:latin typeface="Calibri" panose="020F0502020204030204" pitchFamily="34" charset="0"/>
                          <a:cs typeface="Calibri" panose="020F0502020204030204" pitchFamily="34" charset="0"/>
                        </a:rPr>
                        <a:t>Barnevern</a:t>
                      </a:r>
                      <a:endParaRPr lang="nb-NO" sz="140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a:solidFill>
                            <a:srgbClr val="000000"/>
                          </a:solidFill>
                          <a:effectLst/>
                          <a:latin typeface="Calibri" panose="020F0502020204030204" pitchFamily="34" charset="0"/>
                        </a:rPr>
                        <a:t>0,0430</a:t>
                      </a:r>
                    </a:p>
                  </a:txBody>
                  <a:tcPr marL="0" marR="0" marT="0" marB="0" anchor="b"/>
                </a:tc>
                <a:tc>
                  <a:txBody>
                    <a:bodyPr/>
                    <a:lstStyle/>
                    <a:p>
                      <a:pPr algn="r" fontAlgn="b"/>
                      <a:r>
                        <a:rPr lang="nb-NO" sz="1400" b="0" i="0" u="none" strike="noStrike">
                          <a:solidFill>
                            <a:srgbClr val="000000"/>
                          </a:solidFill>
                          <a:effectLst/>
                          <a:latin typeface="Calibri" panose="020F0502020204030204" pitchFamily="34" charset="0"/>
                        </a:rPr>
                        <a:t>0,9562</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-0,2 %</a:t>
                      </a:r>
                    </a:p>
                  </a:txBody>
                  <a:tcPr marL="9525" marR="9525" marT="9525" marB="0" anchor="b"/>
                </a:tc>
                <a:extLst>
                  <a:ext uri="{0D108BD9-81ED-4DB2-BD59-A6C34878D82A}">
                    <a16:rowId xmlns:a16="http://schemas.microsoft.com/office/drawing/2014/main" val="940729506"/>
                  </a:ext>
                </a:extLst>
              </a:tr>
              <a:tr h="161604">
                <a:tc>
                  <a:txBody>
                    <a:bodyPr/>
                    <a:lstStyle/>
                    <a:p>
                      <a:pPr>
                        <a:lnSpc>
                          <a:spcPct val="100000"/>
                        </a:lnSpc>
                      </a:pPr>
                      <a:r>
                        <a:rPr lang="nb-NO" sz="1400" dirty="0" smtClean="0">
                          <a:effectLst/>
                          <a:latin typeface="Calibri" panose="020F0502020204030204" pitchFamily="34" charset="0"/>
                          <a:cs typeface="Calibri" panose="020F0502020204030204" pitchFamily="34" charset="0"/>
                        </a:rPr>
                        <a:t>Sosialtjeneste</a:t>
                      </a:r>
                      <a:endParaRPr lang="nb-NO" sz="1400" dirty="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0" i="0" u="none" strike="noStrike">
                          <a:solidFill>
                            <a:srgbClr val="000000"/>
                          </a:solidFill>
                          <a:effectLst/>
                          <a:latin typeface="Calibri" panose="020F0502020204030204" pitchFamily="34" charset="0"/>
                        </a:rPr>
                        <a:t>0,0578</a:t>
                      </a:r>
                    </a:p>
                  </a:txBody>
                  <a:tcPr marL="0" marR="0" marT="0" marB="0" anchor="b"/>
                </a:tc>
                <a:tc>
                  <a:txBody>
                    <a:bodyPr/>
                    <a:lstStyle/>
                    <a:p>
                      <a:pPr algn="r" fontAlgn="b"/>
                      <a:r>
                        <a:rPr lang="nb-NO" sz="1400" b="0" i="0" u="none" strike="noStrike">
                          <a:solidFill>
                            <a:srgbClr val="000000"/>
                          </a:solidFill>
                          <a:effectLst/>
                          <a:latin typeface="Calibri" panose="020F0502020204030204" pitchFamily="34" charset="0"/>
                        </a:rPr>
                        <a:t>0,9739</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-0,2 %</a:t>
                      </a:r>
                    </a:p>
                  </a:txBody>
                  <a:tcPr marL="9525" marR="9525" marT="9525" marB="0" anchor="b"/>
                </a:tc>
                <a:extLst>
                  <a:ext uri="{0D108BD9-81ED-4DB2-BD59-A6C34878D82A}">
                    <a16:rowId xmlns:a16="http://schemas.microsoft.com/office/drawing/2014/main" val="4116617553"/>
                  </a:ext>
                </a:extLst>
              </a:tr>
              <a:tr h="161604">
                <a:tc>
                  <a:txBody>
                    <a:bodyPr/>
                    <a:lstStyle/>
                    <a:p>
                      <a:pPr>
                        <a:lnSpc>
                          <a:spcPct val="100000"/>
                        </a:lnSpc>
                      </a:pPr>
                      <a:r>
                        <a:rPr lang="nb-NO" sz="1400" b="1" dirty="0">
                          <a:effectLst/>
                          <a:latin typeface="Calibri" panose="020F0502020204030204" pitchFamily="34" charset="0"/>
                          <a:cs typeface="Calibri" panose="020F0502020204030204" pitchFamily="34" charset="0"/>
                        </a:rPr>
                        <a:t>Kostnadsindeks</a:t>
                      </a:r>
                      <a:endParaRPr lang="nb-NO" sz="1400" b="1" dirty="0">
                        <a:solidFill>
                          <a:srgbClr val="000000"/>
                        </a:solidFill>
                        <a:effectLst/>
                        <a:latin typeface="Calibri" panose="020F0502020204030204" pitchFamily="34" charset="0"/>
                        <a:cs typeface="Calibri" panose="020F0502020204030204" pitchFamily="34" charset="0"/>
                      </a:endParaRPr>
                    </a:p>
                  </a:txBody>
                  <a:tcPr marL="53868" marR="53868" marT="0" marB="0"/>
                </a:tc>
                <a:tc>
                  <a:txBody>
                    <a:bodyPr/>
                    <a:lstStyle/>
                    <a:p>
                      <a:pPr algn="r" fontAlgn="b"/>
                      <a:r>
                        <a:rPr lang="nb-NO" sz="1400" b="1" i="0" u="none" strike="noStrike" dirty="0">
                          <a:solidFill>
                            <a:srgbClr val="000000"/>
                          </a:solidFill>
                          <a:effectLst/>
                          <a:latin typeface="Calibri" panose="020F0502020204030204" pitchFamily="34" charset="0"/>
                        </a:rPr>
                        <a:t>1,0000</a:t>
                      </a:r>
                    </a:p>
                  </a:txBody>
                  <a:tcPr marL="0" marR="0" marT="0" marB="0" anchor="b"/>
                </a:tc>
                <a:tc>
                  <a:txBody>
                    <a:bodyPr/>
                    <a:lstStyle/>
                    <a:p>
                      <a:pPr algn="r" fontAlgn="b"/>
                      <a:r>
                        <a:rPr lang="nb-NO" sz="1400" b="1" i="0" u="none" strike="noStrike" dirty="0">
                          <a:solidFill>
                            <a:srgbClr val="000000"/>
                          </a:solidFill>
                          <a:effectLst/>
                          <a:latin typeface="Calibri" panose="020F0502020204030204" pitchFamily="34" charset="0"/>
                        </a:rPr>
                        <a:t>1,0355</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3,5 %</a:t>
                      </a:r>
                    </a:p>
                  </a:txBody>
                  <a:tcPr marL="9525" marR="9525" marT="9525" marB="0" anchor="b"/>
                </a:tc>
                <a:extLst>
                  <a:ext uri="{0D108BD9-81ED-4DB2-BD59-A6C34878D82A}">
                    <a16:rowId xmlns:a16="http://schemas.microsoft.com/office/drawing/2014/main" val="13331982"/>
                  </a:ext>
                </a:extLst>
              </a:tr>
            </a:tbl>
          </a:graphicData>
        </a:graphic>
      </p:graphicFrame>
      <p:sp>
        <p:nvSpPr>
          <p:cNvPr id="4" name="Plassholder for lysbildenummer 3"/>
          <p:cNvSpPr>
            <a:spLocks noGrp="1"/>
          </p:cNvSpPr>
          <p:nvPr>
            <p:ph type="sldNum" sz="quarter" idx="4"/>
          </p:nvPr>
        </p:nvSpPr>
        <p:spPr/>
        <p:txBody>
          <a:bodyPr/>
          <a:lstStyle/>
          <a:p>
            <a:fld id="{5F14AF08-E40A-C045-91E4-297BC0673CDE}" type="slidenum">
              <a:rPr lang="nb-NO" smtClean="0"/>
              <a:pPr/>
              <a:t>12</a:t>
            </a:fld>
            <a:endParaRPr lang="nb-NO" dirty="0"/>
          </a:p>
        </p:txBody>
      </p:sp>
      <p:sp>
        <p:nvSpPr>
          <p:cNvPr id="9" name="Rektangel 8"/>
          <p:cNvSpPr/>
          <p:nvPr/>
        </p:nvSpPr>
        <p:spPr>
          <a:xfrm>
            <a:off x="4530155" y="1625242"/>
            <a:ext cx="4572000" cy="230832"/>
          </a:xfrm>
          <a:prstGeom prst="rect">
            <a:avLst/>
          </a:prstGeom>
        </p:spPr>
        <p:txBody>
          <a:bodyPr>
            <a:spAutoFit/>
          </a:bodyPr>
          <a:lstStyle/>
          <a:p>
            <a:pPr>
              <a:spcBef>
                <a:spcPts val="1200"/>
              </a:spcBef>
              <a:spcAft>
                <a:spcPts val="1200"/>
              </a:spcAft>
            </a:pPr>
            <a:r>
              <a:rPr lang="nb-NO" sz="900" i="1" dirty="0">
                <a:latin typeface="Calibri" panose="020F0502020204030204" pitchFamily="34" charset="0"/>
                <a:ea typeface="Calibri" panose="020F0502020204030204" pitchFamily="34" charset="0"/>
                <a:cs typeface="Calibri" panose="020F0502020204030204" pitchFamily="34" charset="0"/>
              </a:rPr>
              <a:t>Indeks for beregnet utgiftsbehov </a:t>
            </a:r>
            <a:r>
              <a:rPr lang="nb-NO" sz="900" i="1" dirty="0" smtClean="0">
                <a:latin typeface="Calibri" panose="020F0502020204030204" pitchFamily="34" charset="0"/>
                <a:ea typeface="Calibri" panose="020F0502020204030204" pitchFamily="34" charset="0"/>
                <a:cs typeface="Calibri" panose="020F0502020204030204" pitchFamily="34" charset="0"/>
              </a:rPr>
              <a:t>2020. Gran </a:t>
            </a:r>
            <a:r>
              <a:rPr lang="nb-NO" sz="900" i="1" dirty="0">
                <a:latin typeface="Calibri" panose="020F0502020204030204" pitchFamily="34" charset="0"/>
                <a:ea typeface="Calibri" panose="020F0502020204030204" pitchFamily="34" charset="0"/>
                <a:cs typeface="Calibri" panose="020F0502020204030204" pitchFamily="34" charset="0"/>
              </a:rPr>
              <a:t>kommune. Kilde: KMD/beregninger ved TF</a:t>
            </a:r>
          </a:p>
        </p:txBody>
      </p:sp>
    </p:spTree>
    <p:extLst>
      <p:ext uri="{BB962C8B-B14F-4D97-AF65-F5344CB8AC3E}">
        <p14:creationId xmlns:p14="http://schemas.microsoft.com/office/powerpoint/2010/main" val="33046998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Illustrasjon KOSTRA- og effektivitetsanalyse, </a:t>
            </a:r>
            <a:br>
              <a:rPr lang="nb-NO" dirty="0" smtClean="0"/>
            </a:br>
            <a:r>
              <a:rPr lang="nb-NO" dirty="0" smtClean="0"/>
              <a:t>Gran kommune 2020 </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13</a:t>
            </a:fld>
            <a:endParaRPr lang="nb-NO" dirty="0"/>
          </a:p>
        </p:txBody>
      </p:sp>
      <p:sp>
        <p:nvSpPr>
          <p:cNvPr id="12" name="Rektangel 11"/>
          <p:cNvSpPr/>
          <p:nvPr/>
        </p:nvSpPr>
        <p:spPr>
          <a:xfrm>
            <a:off x="1475656" y="6007809"/>
            <a:ext cx="7488832"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KOSTRA og effektivitetsanalyse. Gran kommune 2020. Mill. kr.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SSB/KMD/beregninger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graphicFrame>
        <p:nvGraphicFramePr>
          <p:cNvPr id="6" name="Diagram 5"/>
          <p:cNvGraphicFramePr>
            <a:graphicFrameLocks/>
          </p:cNvGraphicFramePr>
          <p:nvPr/>
        </p:nvGraphicFramePr>
        <p:xfrm>
          <a:off x="971600" y="1340768"/>
          <a:ext cx="6984776" cy="458108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760161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smtClean="0"/>
              <a:t>KOSTRA- og effektivitetsanalyse, </a:t>
            </a:r>
            <a:br>
              <a:rPr lang="nb-NO" dirty="0" smtClean="0"/>
            </a:br>
            <a:r>
              <a:rPr lang="nb-NO" dirty="0" smtClean="0"/>
              <a:t>Gran kommune 2020</a:t>
            </a:r>
            <a:endParaRPr lang="nb-NO" dirty="0"/>
          </a:p>
        </p:txBody>
      </p:sp>
      <p:sp>
        <p:nvSpPr>
          <p:cNvPr id="3" name="Plassholder for innhold 2"/>
          <p:cNvSpPr>
            <a:spLocks noGrp="1"/>
          </p:cNvSpPr>
          <p:nvPr>
            <p:ph idx="1"/>
          </p:nvPr>
        </p:nvSpPr>
        <p:spPr>
          <a:xfrm>
            <a:off x="362677" y="4869160"/>
            <a:ext cx="8587680" cy="1197239"/>
          </a:xfrm>
        </p:spPr>
        <p:txBody>
          <a:bodyPr>
            <a:noAutofit/>
          </a:bodyPr>
          <a:lstStyle/>
          <a:p>
            <a:pPr marL="0" indent="0">
              <a:buNone/>
            </a:pPr>
            <a:r>
              <a:rPr lang="nb-NO" sz="1200" dirty="0"/>
              <a:t>Våre beregninger viser at </a:t>
            </a:r>
            <a:r>
              <a:rPr lang="nb-NO" sz="1200" dirty="0" smtClean="0"/>
              <a:t>Gran </a:t>
            </a:r>
            <a:r>
              <a:rPr lang="nb-NO" sz="1200" dirty="0"/>
              <a:t>kommune, på de sentrale tjenesteområdene som inngår i inntektssystemet, hadde </a:t>
            </a:r>
            <a:r>
              <a:rPr lang="nb-NO" sz="1200" dirty="0" smtClean="0"/>
              <a:t>mindreutgifter </a:t>
            </a:r>
            <a:r>
              <a:rPr lang="nb-NO" sz="1200" dirty="0"/>
              <a:t>i forhold til landsgjennomsnittet på </a:t>
            </a:r>
            <a:r>
              <a:rPr lang="nb-NO" sz="1200" dirty="0" smtClean="0"/>
              <a:t>31,5 </a:t>
            </a:r>
            <a:r>
              <a:rPr lang="nb-NO" sz="1200" dirty="0"/>
              <a:t>mill. kr i </a:t>
            </a:r>
            <a:r>
              <a:rPr lang="nb-NO" sz="1200" dirty="0" smtClean="0"/>
              <a:t>2020. </a:t>
            </a:r>
            <a:r>
              <a:rPr lang="nb-NO" sz="1200" dirty="0"/>
              <a:t>I forhold til kommunens «normerte utgiftsbehov» er det beregnet </a:t>
            </a:r>
            <a:r>
              <a:rPr lang="nb-NO" sz="1200" dirty="0" smtClean="0"/>
              <a:t>mindreutgifter </a:t>
            </a:r>
            <a:r>
              <a:rPr lang="nb-NO" sz="1200" dirty="0"/>
              <a:t>på </a:t>
            </a:r>
            <a:r>
              <a:rPr lang="nb-NO" sz="1200" dirty="0" smtClean="0"/>
              <a:t>77,2 </a:t>
            </a:r>
            <a:r>
              <a:rPr lang="nb-NO" sz="1200" dirty="0"/>
              <a:t>mill. kr. Dette er hensyntatt kriteriene og vektene i inntektssystemet. </a:t>
            </a:r>
            <a:r>
              <a:rPr lang="nb-NO" sz="1200" dirty="0" smtClean="0"/>
              <a:t>I tillegg er det justert for et særskilt vertskommunetilskudd (ca. 18,0 mill. kr i 2020). Etter </a:t>
            </a:r>
            <a:r>
              <a:rPr lang="nb-NO" sz="1200" dirty="0"/>
              <a:t>justering for et nivå på korrigerte frie inntekter på </a:t>
            </a:r>
            <a:r>
              <a:rPr lang="nb-NO" sz="1200" dirty="0" smtClean="0"/>
              <a:t>90 </a:t>
            </a:r>
            <a:r>
              <a:rPr lang="nb-NO" sz="1200" dirty="0"/>
              <a:t>prosent av landsgjennomsnittet (tilsvarende om lag </a:t>
            </a:r>
            <a:r>
              <a:rPr lang="nb-NO" sz="1200" dirty="0" smtClean="0"/>
              <a:t>82,8 </a:t>
            </a:r>
            <a:r>
              <a:rPr lang="nb-NO" sz="1200" dirty="0"/>
              <a:t>mill. kr), har vi beregnet et samlet </a:t>
            </a:r>
            <a:r>
              <a:rPr lang="nb-NO" sz="1200" i="1" dirty="0" smtClean="0"/>
              <a:t>merforbruk</a:t>
            </a:r>
            <a:r>
              <a:rPr lang="nb-NO" sz="1200" dirty="0" smtClean="0"/>
              <a:t> </a:t>
            </a:r>
            <a:r>
              <a:rPr lang="nb-NO" sz="1200" dirty="0"/>
              <a:t>på </a:t>
            </a:r>
            <a:r>
              <a:rPr lang="nb-NO" sz="1200" dirty="0" smtClean="0"/>
              <a:t>5,7 </a:t>
            </a:r>
            <a:r>
              <a:rPr lang="nb-NO" sz="1200" dirty="0"/>
              <a:t>mill. kr </a:t>
            </a:r>
            <a:r>
              <a:rPr lang="nb-NO" sz="1200" dirty="0" smtClean="0"/>
              <a:t>(=82,8-77,2).</a:t>
            </a:r>
          </a:p>
        </p:txBody>
      </p:sp>
      <p:sp>
        <p:nvSpPr>
          <p:cNvPr id="4" name="Plassholder for lysbildenummer 3"/>
          <p:cNvSpPr>
            <a:spLocks noGrp="1"/>
          </p:cNvSpPr>
          <p:nvPr>
            <p:ph type="sldNum" sz="quarter" idx="4"/>
          </p:nvPr>
        </p:nvSpPr>
        <p:spPr/>
        <p:txBody>
          <a:bodyPr/>
          <a:lstStyle/>
          <a:p>
            <a:fld id="{5F14AF08-E40A-C045-91E4-297BC0673CDE}" type="slidenum">
              <a:rPr lang="nb-NO" smtClean="0"/>
              <a:pPr/>
              <a:t>14</a:t>
            </a:fld>
            <a:endParaRPr lang="nb-NO" dirty="0"/>
          </a:p>
        </p:txBody>
      </p:sp>
      <p:graphicFrame>
        <p:nvGraphicFramePr>
          <p:cNvPr id="5" name="Tabell 4"/>
          <p:cNvGraphicFramePr>
            <a:graphicFrameLocks noGrp="1"/>
          </p:cNvGraphicFramePr>
          <p:nvPr>
            <p:extLst/>
          </p:nvPr>
        </p:nvGraphicFramePr>
        <p:xfrm>
          <a:off x="467541" y="1484784"/>
          <a:ext cx="8371658" cy="3286125"/>
        </p:xfrm>
        <a:graphic>
          <a:graphicData uri="http://schemas.openxmlformats.org/drawingml/2006/table">
            <a:tbl>
              <a:tblPr firstRow="1" bandRow="1">
                <a:tableStyleId>{5C22544A-7EE6-4342-B048-85BDC9FD1C3A}</a:tableStyleId>
              </a:tblPr>
              <a:tblGrid>
                <a:gridCol w="1407653">
                  <a:extLst>
                    <a:ext uri="{9D8B030D-6E8A-4147-A177-3AD203B41FA5}">
                      <a16:colId xmlns:a16="http://schemas.microsoft.com/office/drawing/2014/main" val="20000"/>
                    </a:ext>
                  </a:extLst>
                </a:gridCol>
                <a:gridCol w="962066">
                  <a:extLst>
                    <a:ext uri="{9D8B030D-6E8A-4147-A177-3AD203B41FA5}">
                      <a16:colId xmlns:a16="http://schemas.microsoft.com/office/drawing/2014/main" val="20001"/>
                    </a:ext>
                  </a:extLst>
                </a:gridCol>
                <a:gridCol w="893059">
                  <a:extLst>
                    <a:ext uri="{9D8B030D-6E8A-4147-A177-3AD203B41FA5}">
                      <a16:colId xmlns:a16="http://schemas.microsoft.com/office/drawing/2014/main" val="20002"/>
                    </a:ext>
                  </a:extLst>
                </a:gridCol>
                <a:gridCol w="1031072">
                  <a:extLst>
                    <a:ext uri="{9D8B030D-6E8A-4147-A177-3AD203B41FA5}">
                      <a16:colId xmlns:a16="http://schemas.microsoft.com/office/drawing/2014/main" val="20003"/>
                    </a:ext>
                  </a:extLst>
                </a:gridCol>
                <a:gridCol w="962066">
                  <a:extLst>
                    <a:ext uri="{9D8B030D-6E8A-4147-A177-3AD203B41FA5}">
                      <a16:colId xmlns:a16="http://schemas.microsoft.com/office/drawing/2014/main" val="20004"/>
                    </a:ext>
                  </a:extLst>
                </a:gridCol>
                <a:gridCol w="962066">
                  <a:extLst>
                    <a:ext uri="{9D8B030D-6E8A-4147-A177-3AD203B41FA5}">
                      <a16:colId xmlns:a16="http://schemas.microsoft.com/office/drawing/2014/main" val="20005"/>
                    </a:ext>
                  </a:extLst>
                </a:gridCol>
                <a:gridCol w="1076838">
                  <a:extLst>
                    <a:ext uri="{9D8B030D-6E8A-4147-A177-3AD203B41FA5}">
                      <a16:colId xmlns:a16="http://schemas.microsoft.com/office/drawing/2014/main" val="20006"/>
                    </a:ext>
                  </a:extLst>
                </a:gridCol>
                <a:gridCol w="1076838">
                  <a:extLst>
                    <a:ext uri="{9D8B030D-6E8A-4147-A177-3AD203B41FA5}">
                      <a16:colId xmlns:a16="http://schemas.microsoft.com/office/drawing/2014/main" val="20007"/>
                    </a:ext>
                  </a:extLst>
                </a:gridCol>
              </a:tblGrid>
              <a:tr h="170277">
                <a:tc>
                  <a:txBody>
                    <a:bodyPr/>
                    <a:lstStyle/>
                    <a:p>
                      <a:pPr fontAlgn="b">
                        <a:lnSpc>
                          <a:spcPct val="100000"/>
                        </a:lnSpc>
                        <a:spcAft>
                          <a:spcPts val="0"/>
                        </a:spcAft>
                      </a:pPr>
                      <a:r>
                        <a:rPr lang="nb-NO" sz="1400" kern="1200" dirty="0">
                          <a:effectLst/>
                          <a:latin typeface="+mn-lt"/>
                        </a:rPr>
                        <a:t> </a:t>
                      </a:r>
                      <a:endParaRPr lang="nb-NO" sz="1400" dirty="0">
                        <a:solidFill>
                          <a:srgbClr val="000000"/>
                        </a:solidFill>
                        <a:effectLst/>
                        <a:latin typeface="+mn-lt"/>
                        <a:ea typeface="Times New Roman"/>
                        <a:cs typeface="Times New Roman"/>
                      </a:endParaRPr>
                    </a:p>
                  </a:txBody>
                  <a:tcPr marL="68580" marR="68580" marT="0" marB="0"/>
                </a:tc>
                <a:tc rowSpan="3">
                  <a:txBody>
                    <a:bodyPr/>
                    <a:lstStyle/>
                    <a:p>
                      <a:pPr algn="ctr" fontAlgn="b">
                        <a:lnSpc>
                          <a:spcPct val="100000"/>
                        </a:lnSpc>
                        <a:spcAft>
                          <a:spcPts val="0"/>
                        </a:spcAft>
                      </a:pPr>
                      <a:r>
                        <a:rPr lang="nb-NO" sz="1400" kern="1200" dirty="0">
                          <a:solidFill>
                            <a:schemeClr val="bg1"/>
                          </a:solidFill>
                          <a:effectLst/>
                          <a:latin typeface="+mn-lt"/>
                        </a:rPr>
                        <a:t>Beregnet utgifts-behov </a:t>
                      </a:r>
                      <a:r>
                        <a:rPr lang="nb-NO" sz="1400" kern="1200" dirty="0" smtClean="0">
                          <a:solidFill>
                            <a:schemeClr val="bg1"/>
                          </a:solidFill>
                          <a:effectLst/>
                          <a:latin typeface="+mn-lt"/>
                        </a:rPr>
                        <a:t>2020</a:t>
                      </a:r>
                      <a:endParaRPr lang="nb-NO" sz="1400" dirty="0">
                        <a:solidFill>
                          <a:schemeClr val="bg1"/>
                        </a:solidFill>
                        <a:effectLst/>
                        <a:latin typeface="+mn-lt"/>
                        <a:ea typeface="Times New Roman"/>
                        <a:cs typeface="Times New Roman"/>
                      </a:endParaRPr>
                    </a:p>
                  </a:txBody>
                  <a:tcPr marL="68580" marR="68580" marT="0" marB="0"/>
                </a:tc>
                <a:tc gridSpan="3">
                  <a:txBody>
                    <a:bodyPr/>
                    <a:lstStyle/>
                    <a:p>
                      <a:pPr algn="ctr" fontAlgn="b">
                        <a:lnSpc>
                          <a:spcPct val="100000"/>
                        </a:lnSpc>
                        <a:spcAft>
                          <a:spcPts val="0"/>
                        </a:spcAft>
                      </a:pPr>
                      <a:r>
                        <a:rPr lang="nb-NO" sz="1400" kern="1200" dirty="0">
                          <a:solidFill>
                            <a:schemeClr val="bg1"/>
                          </a:solidFill>
                          <a:effectLst/>
                          <a:latin typeface="+mn-lt"/>
                        </a:rPr>
                        <a:t>Netto driftsutgifter </a:t>
                      </a:r>
                      <a:r>
                        <a:rPr lang="nb-NO" sz="1400" kern="1200" dirty="0" smtClean="0">
                          <a:solidFill>
                            <a:schemeClr val="bg1"/>
                          </a:solidFill>
                          <a:effectLst/>
                          <a:latin typeface="+mn-lt"/>
                        </a:rPr>
                        <a:t>2020</a:t>
                      </a:r>
                      <a:endParaRPr lang="nb-NO" sz="1400" dirty="0">
                        <a:solidFill>
                          <a:schemeClr val="bg1"/>
                        </a:solidFill>
                        <a:effectLst/>
                        <a:latin typeface="+mn-lt"/>
                        <a:ea typeface="Times New Roman"/>
                        <a:cs typeface="Times New Roman"/>
                      </a:endParaRPr>
                    </a:p>
                  </a:txBody>
                  <a:tcPr marL="68580" marR="68580" marT="0" marB="0"/>
                </a:tc>
                <a:tc hMerge="1">
                  <a:txBody>
                    <a:bodyPr/>
                    <a:lstStyle/>
                    <a:p>
                      <a:endParaRPr lang="nb-NO"/>
                    </a:p>
                  </a:txBody>
                  <a:tcPr/>
                </a:tc>
                <a:tc hMerge="1">
                  <a:txBody>
                    <a:bodyPr/>
                    <a:lstStyle/>
                    <a:p>
                      <a:endParaRPr lang="nb-NO"/>
                    </a:p>
                  </a:txBody>
                  <a:tcPr/>
                </a:tc>
                <a:tc gridSpan="3">
                  <a:txBody>
                    <a:bodyPr/>
                    <a:lstStyle/>
                    <a:p>
                      <a:pPr algn="ctr" fontAlgn="b">
                        <a:lnSpc>
                          <a:spcPct val="100000"/>
                        </a:lnSpc>
                        <a:spcAft>
                          <a:spcPts val="0"/>
                        </a:spcAft>
                      </a:pPr>
                      <a:r>
                        <a:rPr lang="nb-NO" sz="1400" kern="1200" dirty="0">
                          <a:solidFill>
                            <a:schemeClr val="bg1"/>
                          </a:solidFill>
                          <a:effectLst/>
                          <a:latin typeface="+mn-lt"/>
                        </a:rPr>
                        <a:t>Mer-/mindreutgift </a:t>
                      </a:r>
                      <a:r>
                        <a:rPr lang="nb-NO" sz="1400" kern="1200" dirty="0" smtClean="0">
                          <a:solidFill>
                            <a:schemeClr val="bg1"/>
                          </a:solidFill>
                          <a:effectLst/>
                          <a:latin typeface="+mn-lt"/>
                        </a:rPr>
                        <a:t>sammenlignet</a:t>
                      </a:r>
                      <a:r>
                        <a:rPr lang="nb-NO" sz="1400" kern="1200" baseline="0" dirty="0" smtClean="0">
                          <a:solidFill>
                            <a:schemeClr val="bg1"/>
                          </a:solidFill>
                          <a:effectLst/>
                          <a:latin typeface="+mn-lt"/>
                        </a:rPr>
                        <a:t> med</a:t>
                      </a:r>
                      <a:endParaRPr lang="nb-NO" sz="1400" dirty="0">
                        <a:solidFill>
                          <a:schemeClr val="bg1"/>
                        </a:solidFill>
                        <a:effectLst/>
                        <a:latin typeface="+mn-lt"/>
                        <a:ea typeface="Times New Roman"/>
                        <a:cs typeface="Times New Roman"/>
                      </a:endParaRPr>
                    </a:p>
                  </a:txBody>
                  <a:tcPr marL="68580" marR="68580" marT="0" marB="0"/>
                </a:tc>
                <a:tc hMerge="1">
                  <a:txBody>
                    <a:bodyPr/>
                    <a:lstStyle/>
                    <a:p>
                      <a:endParaRPr lang="nb-NO"/>
                    </a:p>
                  </a:txBody>
                  <a:tcPr/>
                </a:tc>
                <a:tc hMerge="1">
                  <a:txBody>
                    <a:bodyPr/>
                    <a:lstStyle/>
                    <a:p>
                      <a:pPr algn="ctr" fontAlgn="b">
                        <a:lnSpc>
                          <a:spcPct val="100000"/>
                        </a:lnSpc>
                        <a:spcAft>
                          <a:spcPts val="0"/>
                        </a:spcAft>
                      </a:pPr>
                      <a:endParaRPr lang="nb-NO" sz="1400" dirty="0">
                        <a:solidFill>
                          <a:schemeClr val="tx1"/>
                        </a:solidFill>
                        <a:effectLst/>
                        <a:latin typeface="+mn-lt"/>
                        <a:ea typeface="Times New Roman"/>
                        <a:cs typeface="Times New Roman"/>
                      </a:endParaRPr>
                    </a:p>
                  </a:txBody>
                  <a:tcPr marL="68580" marR="68580" marT="0" marB="0"/>
                </a:tc>
                <a:extLst>
                  <a:ext uri="{0D108BD9-81ED-4DB2-BD59-A6C34878D82A}">
                    <a16:rowId xmlns:a16="http://schemas.microsoft.com/office/drawing/2014/main" val="10000"/>
                  </a:ext>
                </a:extLst>
              </a:tr>
              <a:tr h="681109">
                <a:tc>
                  <a:txBody>
                    <a:bodyPr/>
                    <a:lstStyle/>
                    <a:p>
                      <a:pPr fontAlgn="b">
                        <a:lnSpc>
                          <a:spcPct val="100000"/>
                        </a:lnSpc>
                        <a:spcAft>
                          <a:spcPts val="0"/>
                        </a:spcAft>
                      </a:pPr>
                      <a:r>
                        <a:rPr lang="nb-NO" sz="1400" kern="1200" dirty="0">
                          <a:effectLst/>
                          <a:latin typeface="+mn-lt"/>
                        </a:rPr>
                        <a:t> </a:t>
                      </a:r>
                      <a:endParaRPr lang="nb-NO" sz="1400" dirty="0">
                        <a:solidFill>
                          <a:srgbClr val="000000"/>
                        </a:solidFill>
                        <a:effectLst/>
                        <a:latin typeface="+mn-lt"/>
                        <a:ea typeface="Times New Roman"/>
                        <a:cs typeface="Times New Roman"/>
                      </a:endParaRPr>
                    </a:p>
                  </a:txBody>
                  <a:tcPr marL="68580" marR="68580" marT="0" marB="0"/>
                </a:tc>
                <a:tc vMerge="1">
                  <a:txBody>
                    <a:bodyPr/>
                    <a:lstStyle/>
                    <a:p>
                      <a:endParaRPr lang="nb-NO"/>
                    </a:p>
                  </a:txBody>
                  <a:tcPr/>
                </a:tc>
                <a:tc>
                  <a:txBody>
                    <a:bodyPr/>
                    <a:lstStyle/>
                    <a:p>
                      <a:pPr algn="ctr" fontAlgn="b">
                        <a:lnSpc>
                          <a:spcPct val="100000"/>
                        </a:lnSpc>
                        <a:spcAft>
                          <a:spcPts val="0"/>
                        </a:spcAft>
                      </a:pPr>
                      <a:r>
                        <a:rPr lang="nb-NO" sz="1400" b="1" kern="1200" dirty="0" smtClean="0">
                          <a:effectLst/>
                          <a:latin typeface="+mn-lt"/>
                        </a:rPr>
                        <a:t>Gran</a:t>
                      </a:r>
                      <a:r>
                        <a:rPr lang="nb-NO" sz="1400" b="1" kern="1200" baseline="0" dirty="0" smtClean="0">
                          <a:effectLst/>
                          <a:latin typeface="+mn-lt"/>
                        </a:rPr>
                        <a:t> </a:t>
                      </a:r>
                      <a:r>
                        <a:rPr lang="nb-NO" sz="1400" b="1" kern="1200" dirty="0" smtClean="0">
                          <a:effectLst/>
                          <a:latin typeface="+mn-lt"/>
                        </a:rPr>
                        <a:t>kommune</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dirty="0" smtClean="0">
                          <a:effectLst/>
                          <a:latin typeface="+mn-lt"/>
                        </a:rPr>
                        <a:t>Lands-gjennom-snitt </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baseline="0" dirty="0" smtClean="0">
                          <a:effectLst/>
                          <a:latin typeface="+mn-lt"/>
                        </a:rPr>
                        <a:t>Gran </a:t>
                      </a:r>
                      <a:r>
                        <a:rPr lang="nb-NO" sz="1400" b="1" kern="1200" dirty="0" smtClean="0">
                          <a:effectLst/>
                          <a:latin typeface="+mn-lt"/>
                        </a:rPr>
                        <a:t>"normert </a:t>
                      </a:r>
                      <a:r>
                        <a:rPr lang="nb-NO" sz="1400" b="1" kern="1200" dirty="0">
                          <a:effectLst/>
                          <a:latin typeface="+mn-lt"/>
                        </a:rPr>
                        <a:t>nivå"</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dirty="0" smtClean="0">
                          <a:effectLst/>
                          <a:latin typeface="+mn-lt"/>
                        </a:rPr>
                        <a:t>Lands-gjennom-snittet</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dirty="0">
                          <a:effectLst/>
                          <a:latin typeface="+mn-lt"/>
                        </a:rPr>
                        <a:t>"Normert utgiftsnivå"</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dirty="0" smtClean="0">
                          <a:solidFill>
                            <a:srgbClr val="000000"/>
                          </a:solidFill>
                          <a:effectLst/>
                          <a:latin typeface="+mn-lt"/>
                          <a:ea typeface="Times New Roman"/>
                          <a:cs typeface="Times New Roman"/>
                        </a:rPr>
                        <a:t>«Normert og inntektsjust.</a:t>
                      </a:r>
                      <a:r>
                        <a:rPr lang="nb-NO" sz="1400" b="1" baseline="0" dirty="0" smtClean="0">
                          <a:solidFill>
                            <a:srgbClr val="000000"/>
                          </a:solidFill>
                          <a:effectLst/>
                          <a:latin typeface="+mn-lt"/>
                          <a:ea typeface="Times New Roman"/>
                          <a:cs typeface="Times New Roman"/>
                        </a:rPr>
                        <a:t> </a:t>
                      </a:r>
                      <a:r>
                        <a:rPr lang="nb-NO" sz="1400" b="1" dirty="0" smtClean="0">
                          <a:solidFill>
                            <a:srgbClr val="000000"/>
                          </a:solidFill>
                          <a:effectLst/>
                          <a:latin typeface="+mn-lt"/>
                          <a:ea typeface="Times New Roman"/>
                          <a:cs typeface="Times New Roman"/>
                        </a:rPr>
                        <a:t>nivå»</a:t>
                      </a:r>
                      <a:endParaRPr lang="nb-NO" sz="1400" b="1" dirty="0">
                        <a:solidFill>
                          <a:srgbClr val="000000"/>
                        </a:solidFill>
                        <a:effectLst/>
                        <a:latin typeface="+mn-lt"/>
                        <a:ea typeface="Times New Roman"/>
                        <a:cs typeface="Times New Roman"/>
                      </a:endParaRPr>
                    </a:p>
                  </a:txBody>
                  <a:tcPr marL="68580" marR="68580" marT="0" marB="0"/>
                </a:tc>
                <a:extLst>
                  <a:ext uri="{0D108BD9-81ED-4DB2-BD59-A6C34878D82A}">
                    <a16:rowId xmlns:a16="http://schemas.microsoft.com/office/drawing/2014/main" val="10001"/>
                  </a:ext>
                </a:extLst>
              </a:tr>
              <a:tr h="170277">
                <a:tc>
                  <a:txBody>
                    <a:bodyPr/>
                    <a:lstStyle/>
                    <a:p>
                      <a:pPr fontAlgn="b">
                        <a:lnSpc>
                          <a:spcPct val="100000"/>
                        </a:lnSpc>
                        <a:spcAft>
                          <a:spcPts val="0"/>
                        </a:spcAft>
                      </a:pPr>
                      <a:r>
                        <a:rPr lang="nb-NO" sz="1400" kern="1200" dirty="0">
                          <a:effectLst/>
                          <a:latin typeface="+mn-lt"/>
                        </a:rPr>
                        <a:t> </a:t>
                      </a:r>
                      <a:endParaRPr lang="nb-NO" sz="1400" dirty="0">
                        <a:solidFill>
                          <a:srgbClr val="000000"/>
                        </a:solidFill>
                        <a:effectLst/>
                        <a:latin typeface="+mn-lt"/>
                        <a:ea typeface="Times New Roman"/>
                        <a:cs typeface="Times New Roman"/>
                      </a:endParaRPr>
                    </a:p>
                  </a:txBody>
                  <a:tcPr marL="68580" marR="68580" marT="0" marB="0"/>
                </a:tc>
                <a:tc vMerge="1">
                  <a:txBody>
                    <a:bodyPr/>
                    <a:lstStyle/>
                    <a:p>
                      <a:endParaRPr lang="nb-NO"/>
                    </a:p>
                  </a:txBody>
                  <a:tcPr/>
                </a:tc>
                <a:tc>
                  <a:txBody>
                    <a:bodyPr/>
                    <a:lstStyle/>
                    <a:p>
                      <a:pPr algn="ctr" fontAlgn="b">
                        <a:lnSpc>
                          <a:spcPct val="100000"/>
                        </a:lnSpc>
                        <a:spcAft>
                          <a:spcPts val="0"/>
                        </a:spcAft>
                      </a:pPr>
                      <a:r>
                        <a:rPr lang="nb-NO" sz="1400" b="1" kern="1200" dirty="0">
                          <a:effectLst/>
                          <a:latin typeface="+mn-lt"/>
                        </a:rPr>
                        <a:t>kr pr innb</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dirty="0">
                          <a:effectLst/>
                          <a:latin typeface="+mn-lt"/>
                        </a:rPr>
                        <a:t>kr pr innb</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dirty="0">
                          <a:effectLst/>
                          <a:latin typeface="+mn-lt"/>
                        </a:rPr>
                        <a:t>kr pr innb</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dirty="0" smtClean="0">
                          <a:effectLst/>
                          <a:latin typeface="+mn-lt"/>
                        </a:rPr>
                        <a:t>Mill. kr</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kern="1200" dirty="0" smtClean="0">
                          <a:effectLst/>
                          <a:latin typeface="+mn-lt"/>
                        </a:rPr>
                        <a:t>Mill. kr</a:t>
                      </a:r>
                      <a:endParaRPr lang="nb-NO" sz="1400" b="1" dirty="0">
                        <a:solidFill>
                          <a:srgbClr val="000000"/>
                        </a:solidFill>
                        <a:effectLst/>
                        <a:latin typeface="+mn-lt"/>
                        <a:ea typeface="Times New Roman"/>
                        <a:cs typeface="Times New Roman"/>
                      </a:endParaRPr>
                    </a:p>
                  </a:txBody>
                  <a:tcPr marL="68580" marR="68580" marT="0" marB="0"/>
                </a:tc>
                <a:tc>
                  <a:txBody>
                    <a:bodyPr/>
                    <a:lstStyle/>
                    <a:p>
                      <a:pPr algn="ctr" fontAlgn="b">
                        <a:lnSpc>
                          <a:spcPct val="100000"/>
                        </a:lnSpc>
                        <a:spcAft>
                          <a:spcPts val="0"/>
                        </a:spcAft>
                      </a:pPr>
                      <a:r>
                        <a:rPr lang="nb-NO" sz="1400" b="1" dirty="0" smtClean="0">
                          <a:solidFill>
                            <a:srgbClr val="000000"/>
                          </a:solidFill>
                          <a:effectLst/>
                          <a:latin typeface="+mn-lt"/>
                          <a:ea typeface="Times New Roman"/>
                          <a:cs typeface="Times New Roman"/>
                        </a:rPr>
                        <a:t>Mill. kr</a:t>
                      </a:r>
                      <a:endParaRPr lang="nb-NO" sz="1400" b="1" dirty="0">
                        <a:solidFill>
                          <a:srgbClr val="000000"/>
                        </a:solidFill>
                        <a:effectLst/>
                        <a:latin typeface="+mn-lt"/>
                        <a:ea typeface="Times New Roman"/>
                        <a:cs typeface="Times New Roman"/>
                      </a:endParaRPr>
                    </a:p>
                  </a:txBody>
                  <a:tcPr marL="68580" marR="68580" marT="0" marB="0"/>
                </a:tc>
                <a:extLst>
                  <a:ext uri="{0D108BD9-81ED-4DB2-BD59-A6C34878D82A}">
                    <a16:rowId xmlns:a16="http://schemas.microsoft.com/office/drawing/2014/main" val="10002"/>
                  </a:ext>
                </a:extLst>
              </a:tr>
              <a:tr h="177879">
                <a:tc>
                  <a:txBody>
                    <a:bodyPr/>
                    <a:lstStyle/>
                    <a:p>
                      <a:pPr fontAlgn="b">
                        <a:lnSpc>
                          <a:spcPct val="100000"/>
                        </a:lnSpc>
                        <a:spcAft>
                          <a:spcPts val="0"/>
                        </a:spcAft>
                      </a:pPr>
                      <a:r>
                        <a:rPr lang="nb-NO" sz="1400" kern="1200" dirty="0">
                          <a:effectLst/>
                          <a:latin typeface="+mn-lt"/>
                        </a:rPr>
                        <a:t>Barnehage</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dirty="0">
                          <a:solidFill>
                            <a:srgbClr val="000000"/>
                          </a:solidFill>
                          <a:effectLst/>
                          <a:latin typeface="Calibri" panose="020F0502020204030204" pitchFamily="34" charset="0"/>
                        </a:rPr>
                        <a:t>0,8015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6 684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9 174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7 353</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-33,9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-9,1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4,2</a:t>
                      </a:r>
                    </a:p>
                  </a:txBody>
                  <a:tcPr marL="9525" marR="9525" marT="9525" marB="0" anchor="b"/>
                </a:tc>
                <a:extLst>
                  <a:ext uri="{0D108BD9-81ED-4DB2-BD59-A6C34878D82A}">
                    <a16:rowId xmlns:a16="http://schemas.microsoft.com/office/drawing/2014/main" val="10003"/>
                  </a:ext>
                </a:extLst>
              </a:tr>
              <a:tr h="177879">
                <a:tc>
                  <a:txBody>
                    <a:bodyPr/>
                    <a:lstStyle/>
                    <a:p>
                      <a:pPr fontAlgn="b">
                        <a:lnSpc>
                          <a:spcPct val="100000"/>
                        </a:lnSpc>
                        <a:spcAft>
                          <a:spcPts val="0"/>
                        </a:spcAft>
                      </a:pPr>
                      <a:r>
                        <a:rPr lang="nb-NO" sz="1400" kern="1200" dirty="0">
                          <a:effectLst/>
                          <a:latin typeface="+mn-lt"/>
                        </a:rPr>
                        <a:t>Administrasjon</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dirty="0">
                          <a:solidFill>
                            <a:srgbClr val="000000"/>
                          </a:solidFill>
                          <a:effectLst/>
                          <a:latin typeface="Calibri" panose="020F0502020204030204" pitchFamily="34" charset="0"/>
                        </a:rPr>
                        <a:t>0,9848</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4 091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4 790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4 717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-9,5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-8,5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-1,7</a:t>
                      </a:r>
                    </a:p>
                  </a:txBody>
                  <a:tcPr marL="9525" marR="9525" marT="9525" marB="0" anchor="b"/>
                </a:tc>
                <a:extLst>
                  <a:ext uri="{0D108BD9-81ED-4DB2-BD59-A6C34878D82A}">
                    <a16:rowId xmlns:a16="http://schemas.microsoft.com/office/drawing/2014/main" val="10004"/>
                  </a:ext>
                </a:extLst>
              </a:tr>
              <a:tr h="177879">
                <a:tc>
                  <a:txBody>
                    <a:bodyPr/>
                    <a:lstStyle/>
                    <a:p>
                      <a:pPr fontAlgn="b">
                        <a:lnSpc>
                          <a:spcPct val="100000"/>
                        </a:lnSpc>
                        <a:spcAft>
                          <a:spcPts val="0"/>
                        </a:spcAft>
                      </a:pPr>
                      <a:r>
                        <a:rPr lang="nb-NO" sz="1400" dirty="0" smtClean="0">
                          <a:solidFill>
                            <a:srgbClr val="000000"/>
                          </a:solidFill>
                          <a:effectLst/>
                          <a:latin typeface="+mn-lt"/>
                          <a:ea typeface="Times New Roman"/>
                          <a:cs typeface="Times New Roman"/>
                        </a:rPr>
                        <a:t>Landbruk</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a:solidFill>
                            <a:srgbClr val="000000"/>
                          </a:solidFill>
                          <a:effectLst/>
                          <a:latin typeface="Calibri" panose="020F0502020204030204" pitchFamily="34" charset="0"/>
                        </a:rPr>
                        <a:t>2,5296</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221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274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0005"/>
                  </a:ext>
                </a:extLst>
              </a:tr>
              <a:tr h="177879">
                <a:tc>
                  <a:txBody>
                    <a:bodyPr/>
                    <a:lstStyle/>
                    <a:p>
                      <a:pPr fontAlgn="b">
                        <a:lnSpc>
                          <a:spcPct val="100000"/>
                        </a:lnSpc>
                        <a:spcAft>
                          <a:spcPts val="0"/>
                        </a:spcAft>
                      </a:pPr>
                      <a:r>
                        <a:rPr lang="nb-NO" sz="1400" kern="1200" dirty="0" smtClean="0">
                          <a:effectLst/>
                          <a:latin typeface="+mn-lt"/>
                        </a:rPr>
                        <a:t>Grunnskole</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a:solidFill>
                            <a:srgbClr val="000000"/>
                          </a:solidFill>
                          <a:effectLst/>
                          <a:latin typeface="Calibri" panose="020F0502020204030204" pitchFamily="34" charset="0"/>
                        </a:rPr>
                        <a:t>0,9700</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13 921</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14 131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13 707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23,8</a:t>
                      </a:r>
                    </a:p>
                  </a:txBody>
                  <a:tcPr marL="9525" marR="9525" marT="9525" marB="0" anchor="b"/>
                </a:tc>
                <a:extLst>
                  <a:ext uri="{0D108BD9-81ED-4DB2-BD59-A6C34878D82A}">
                    <a16:rowId xmlns:a16="http://schemas.microsoft.com/office/drawing/2014/main" val="10006"/>
                  </a:ext>
                </a:extLst>
              </a:tr>
              <a:tr h="177879">
                <a:tc>
                  <a:txBody>
                    <a:bodyPr/>
                    <a:lstStyle/>
                    <a:p>
                      <a:pPr fontAlgn="b">
                        <a:lnSpc>
                          <a:spcPct val="100000"/>
                        </a:lnSpc>
                        <a:spcAft>
                          <a:spcPts val="0"/>
                        </a:spcAft>
                      </a:pPr>
                      <a:r>
                        <a:rPr lang="nb-NO" sz="1400" kern="1200" dirty="0">
                          <a:effectLst/>
                          <a:latin typeface="+mn-lt"/>
                        </a:rPr>
                        <a:t>Pleie og omsorg</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a:solidFill>
                            <a:srgbClr val="000000"/>
                          </a:solidFill>
                          <a:effectLst/>
                          <a:latin typeface="Calibri" panose="020F0502020204030204" pitchFamily="34" charset="0"/>
                        </a:rPr>
                        <a:t>1,2124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22 382</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19 763</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23 960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35,7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-39,4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-10,5</a:t>
                      </a:r>
                    </a:p>
                  </a:txBody>
                  <a:tcPr marL="9525" marR="9525" marT="9525" marB="0" anchor="b"/>
                </a:tc>
                <a:extLst>
                  <a:ext uri="{0D108BD9-81ED-4DB2-BD59-A6C34878D82A}">
                    <a16:rowId xmlns:a16="http://schemas.microsoft.com/office/drawing/2014/main" val="10007"/>
                  </a:ext>
                </a:extLst>
              </a:tr>
              <a:tr h="177879">
                <a:tc>
                  <a:txBody>
                    <a:bodyPr/>
                    <a:lstStyle/>
                    <a:p>
                      <a:pPr fontAlgn="b">
                        <a:lnSpc>
                          <a:spcPct val="100000"/>
                        </a:lnSpc>
                        <a:spcAft>
                          <a:spcPts val="0"/>
                        </a:spcAft>
                      </a:pPr>
                      <a:r>
                        <a:rPr lang="nb-NO" sz="1400" kern="1200" dirty="0">
                          <a:effectLst/>
                          <a:latin typeface="+mn-lt"/>
                        </a:rPr>
                        <a:t>Kommunehelse</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a:solidFill>
                            <a:srgbClr val="000000"/>
                          </a:solidFill>
                          <a:effectLst/>
                          <a:latin typeface="Calibri" panose="020F0502020204030204" pitchFamily="34" charset="0"/>
                        </a:rPr>
                        <a:t>1,0439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3 267</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3 470</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3 622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0008"/>
                  </a:ext>
                </a:extLst>
              </a:tr>
              <a:tr h="177879">
                <a:tc>
                  <a:txBody>
                    <a:bodyPr/>
                    <a:lstStyle/>
                    <a:p>
                      <a:pPr fontAlgn="b">
                        <a:lnSpc>
                          <a:spcPct val="100000"/>
                        </a:lnSpc>
                        <a:spcAft>
                          <a:spcPts val="0"/>
                        </a:spcAft>
                      </a:pPr>
                      <a:r>
                        <a:rPr lang="nb-NO" sz="1400" kern="1200" dirty="0">
                          <a:effectLst/>
                          <a:latin typeface="+mn-lt"/>
                        </a:rPr>
                        <a:t>Barnevern</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a:solidFill>
                            <a:srgbClr val="000000"/>
                          </a:solidFill>
                          <a:effectLst/>
                          <a:latin typeface="Calibri" panose="020F0502020204030204" pitchFamily="34" charset="0"/>
                        </a:rPr>
                        <a:t>0,9562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1 578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2 155</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2 061</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-7,9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-6,6</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-3,0</a:t>
                      </a:r>
                    </a:p>
                  </a:txBody>
                  <a:tcPr marL="9525" marR="9525" marT="9525" marB="0" anchor="b"/>
                </a:tc>
                <a:extLst>
                  <a:ext uri="{0D108BD9-81ED-4DB2-BD59-A6C34878D82A}">
                    <a16:rowId xmlns:a16="http://schemas.microsoft.com/office/drawing/2014/main" val="10009"/>
                  </a:ext>
                </a:extLst>
              </a:tr>
              <a:tr h="177879">
                <a:tc>
                  <a:txBody>
                    <a:bodyPr/>
                    <a:lstStyle/>
                    <a:p>
                      <a:pPr fontAlgn="b">
                        <a:lnSpc>
                          <a:spcPct val="100000"/>
                        </a:lnSpc>
                        <a:spcAft>
                          <a:spcPts val="0"/>
                        </a:spcAft>
                      </a:pPr>
                      <a:r>
                        <a:rPr lang="nb-NO" sz="1400" kern="1200" dirty="0" smtClean="0">
                          <a:effectLst/>
                          <a:latin typeface="+mn-lt"/>
                        </a:rPr>
                        <a:t>Sosialtjeneste</a:t>
                      </a:r>
                      <a:endParaRPr lang="nb-NO" sz="1400"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0" i="0" u="none" strike="noStrike">
                          <a:solidFill>
                            <a:srgbClr val="000000"/>
                          </a:solidFill>
                          <a:effectLst/>
                          <a:latin typeface="Calibri" panose="020F0502020204030204" pitchFamily="34" charset="0"/>
                        </a:rPr>
                        <a:t>0,9739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1 763</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2 631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2 562</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-11,8</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-10,9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-6,1</a:t>
                      </a:r>
                    </a:p>
                  </a:txBody>
                  <a:tcPr marL="9525" marR="9525" marT="9525" marB="0" anchor="b"/>
                </a:tc>
                <a:extLst>
                  <a:ext uri="{0D108BD9-81ED-4DB2-BD59-A6C34878D82A}">
                    <a16:rowId xmlns:a16="http://schemas.microsoft.com/office/drawing/2014/main" val="10010"/>
                  </a:ext>
                </a:extLst>
              </a:tr>
              <a:tr h="177879">
                <a:tc>
                  <a:txBody>
                    <a:bodyPr/>
                    <a:lstStyle/>
                    <a:p>
                      <a:pPr fontAlgn="b">
                        <a:lnSpc>
                          <a:spcPct val="100000"/>
                        </a:lnSpc>
                        <a:spcAft>
                          <a:spcPts val="0"/>
                        </a:spcAft>
                      </a:pPr>
                      <a:r>
                        <a:rPr lang="nb-NO" sz="1400" b="1" kern="1200" dirty="0">
                          <a:effectLst/>
                          <a:latin typeface="+mn-lt"/>
                        </a:rPr>
                        <a:t>Sum</a:t>
                      </a:r>
                      <a:endParaRPr lang="nb-NO" sz="1400" b="1" dirty="0">
                        <a:solidFill>
                          <a:srgbClr val="000000"/>
                        </a:solidFill>
                        <a:effectLst/>
                        <a:latin typeface="+mn-lt"/>
                        <a:ea typeface="Times New Roman"/>
                        <a:cs typeface="Times New Roman"/>
                      </a:endParaRPr>
                    </a:p>
                  </a:txBody>
                  <a:tcPr marL="68580" marR="68580" marT="0" marB="0"/>
                </a:tc>
                <a:tc>
                  <a:txBody>
                    <a:bodyPr/>
                    <a:lstStyle/>
                    <a:p>
                      <a:pPr algn="r" fontAlgn="b"/>
                      <a:r>
                        <a:rPr lang="nb-NO" sz="1400" b="1" i="0" u="none" strike="noStrike">
                          <a:solidFill>
                            <a:srgbClr val="000000"/>
                          </a:solidFill>
                          <a:effectLst/>
                          <a:latin typeface="Calibri" panose="020F0502020204030204" pitchFamily="34" charset="0"/>
                        </a:rPr>
                        <a:t>1,0355</a:t>
                      </a:r>
                    </a:p>
                  </a:txBody>
                  <a:tcPr marL="9525" marR="9525" marT="9525" marB="0" anchor="b"/>
                </a:tc>
                <a:tc>
                  <a:txBody>
                    <a:bodyPr/>
                    <a:lstStyle/>
                    <a:p>
                      <a:pPr algn="l" fontAlgn="b"/>
                      <a:r>
                        <a:rPr lang="nb-NO" sz="1400" b="1"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nb-NO" sz="1400" b="1" i="0" u="none" strike="noStrike">
                          <a:solidFill>
                            <a:srgbClr val="000000"/>
                          </a:solidFill>
                          <a:effectLst/>
                          <a:latin typeface="Calibri" panose="020F0502020204030204" pitchFamily="34" charset="0"/>
                        </a:rPr>
                        <a:t> </a:t>
                      </a:r>
                    </a:p>
                  </a:txBody>
                  <a:tcPr marL="9525" marR="9525" marT="9525" marB="0" anchor="b"/>
                </a:tc>
                <a:tc>
                  <a:txBody>
                    <a:bodyPr/>
                    <a:lstStyle/>
                    <a:p>
                      <a:pPr algn="l" fontAlgn="b"/>
                      <a:r>
                        <a:rPr lang="nb-NO" sz="1400" b="1" i="0" u="none" strike="noStrike" dirty="0">
                          <a:solidFill>
                            <a:srgbClr val="000000"/>
                          </a:solidFill>
                          <a:effectLst/>
                          <a:latin typeface="Calibri" panose="020F0502020204030204" pitchFamily="34" charset="0"/>
                        </a:rPr>
                        <a:t> </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-31,5</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-77,2</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5,7</a:t>
                      </a:r>
                    </a:p>
                  </a:txBody>
                  <a:tcPr marL="9525" marR="9525" marT="9525" marB="0" anchor="b"/>
                </a:tc>
                <a:extLst>
                  <a:ext uri="{0D108BD9-81ED-4DB2-BD59-A6C34878D82A}">
                    <a16:rowId xmlns:a16="http://schemas.microsoft.com/office/drawing/2014/main" val="10011"/>
                  </a:ext>
                </a:extLst>
              </a:tr>
            </a:tbl>
          </a:graphicData>
        </a:graphic>
      </p:graphicFrame>
      <p:sp>
        <p:nvSpPr>
          <p:cNvPr id="8" name="Ellipse 7"/>
          <p:cNvSpPr/>
          <p:nvPr/>
        </p:nvSpPr>
        <p:spPr>
          <a:xfrm>
            <a:off x="8440925" y="4560510"/>
            <a:ext cx="475037" cy="210399"/>
          </a:xfrm>
          <a:prstGeom prst="ellipse">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413330" y="1265756"/>
            <a:ext cx="9097273" cy="233910"/>
          </a:xfrm>
          <a:prstGeom prst="rect">
            <a:avLst/>
          </a:prstGeom>
        </p:spPr>
        <p:txBody>
          <a:bodyPr wrap="square">
            <a:spAutoFit/>
          </a:bodyPr>
          <a:lstStyle/>
          <a:p>
            <a:pPr>
              <a:lnSpc>
                <a:spcPct val="115000"/>
              </a:lnSpc>
              <a:spcAft>
                <a:spcPts val="0"/>
              </a:spcAft>
            </a:pPr>
            <a:r>
              <a:rPr lang="nb-NO" sz="800" i="1" dirty="0" smtClean="0">
                <a:latin typeface="Arial" panose="020B0604020202020204" pitchFamily="34" charset="0"/>
                <a:ea typeface="Calibri" panose="020F0502020204030204" pitchFamily="34" charset="0"/>
                <a:cs typeface="Arial" panose="020B0604020202020204" pitchFamily="34" charset="0"/>
              </a:rPr>
              <a:t>KOSTRA- og effektivitetsanalyse Gran </a:t>
            </a:r>
            <a:r>
              <a:rPr lang="nb-NO" sz="800" i="1" dirty="0">
                <a:latin typeface="Arial" panose="020B0604020202020204" pitchFamily="34" charset="0"/>
                <a:ea typeface="Calibri" panose="020F0502020204030204" pitchFamily="34" charset="0"/>
                <a:cs typeface="Arial" panose="020B0604020202020204" pitchFamily="34" charset="0"/>
              </a:rPr>
              <a:t>kommune </a:t>
            </a:r>
            <a:r>
              <a:rPr lang="nb-NO" sz="800" i="1" dirty="0" smtClean="0">
                <a:latin typeface="Arial" panose="020B0604020202020204" pitchFamily="34" charset="0"/>
                <a:ea typeface="Calibri" panose="020F0502020204030204" pitchFamily="34" charset="0"/>
                <a:cs typeface="Arial" panose="020B0604020202020204" pitchFamily="34" charset="0"/>
              </a:rPr>
              <a:t>2020. </a:t>
            </a:r>
            <a:r>
              <a:rPr lang="nb-NO" sz="800" i="1" dirty="0">
                <a:latin typeface="Arial" panose="020B0604020202020204" pitchFamily="34" charset="0"/>
                <a:ea typeface="Calibri" panose="020F0502020204030204" pitchFamily="34" charset="0"/>
                <a:cs typeface="Arial" panose="020B0604020202020204" pitchFamily="34" charset="0"/>
              </a:rPr>
              <a:t>Kilde: </a:t>
            </a:r>
            <a:r>
              <a:rPr lang="nb-NO" sz="800" i="1" dirty="0" smtClean="0">
                <a:latin typeface="Arial" panose="020B0604020202020204" pitchFamily="34" charset="0"/>
                <a:ea typeface="Calibri" panose="020F0502020204030204" pitchFamily="34" charset="0"/>
                <a:cs typeface="Arial" panose="020B0604020202020204" pitchFamily="34" charset="0"/>
              </a:rPr>
              <a:t>KOSTRA/KMD</a:t>
            </a:r>
            <a:r>
              <a:rPr lang="nb-NO" sz="800" i="1" dirty="0">
                <a:latin typeface="Arial" panose="020B0604020202020204" pitchFamily="34" charset="0"/>
                <a:ea typeface="Calibri" panose="020F0502020204030204" pitchFamily="34" charset="0"/>
                <a:cs typeface="Arial" panose="020B0604020202020204" pitchFamily="34" charset="0"/>
              </a:rPr>
              <a:t>, beregninger </a:t>
            </a:r>
            <a:r>
              <a:rPr lang="nb-NO" sz="800" i="1" dirty="0" smtClean="0">
                <a:latin typeface="Arial" panose="020B0604020202020204" pitchFamily="34" charset="0"/>
                <a:ea typeface="Calibri" panose="020F0502020204030204" pitchFamily="34" charset="0"/>
                <a:cs typeface="Arial" panose="020B0604020202020204" pitchFamily="34" charset="0"/>
              </a:rPr>
              <a:t>ved TF </a:t>
            </a:r>
            <a:endParaRPr lang="nb-NO" sz="900" i="1"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Rektangel 6"/>
          <p:cNvSpPr/>
          <p:nvPr/>
        </p:nvSpPr>
        <p:spPr>
          <a:xfrm>
            <a:off x="373455" y="5881733"/>
            <a:ext cx="8562013" cy="369332"/>
          </a:xfrm>
          <a:prstGeom prst="rect">
            <a:avLst/>
          </a:prstGeom>
        </p:spPr>
        <p:txBody>
          <a:bodyPr wrap="square">
            <a:spAutoFit/>
          </a:bodyPr>
          <a:lstStyle/>
          <a:p>
            <a:r>
              <a:rPr lang="nb-NO" sz="900" i="1" dirty="0">
                <a:latin typeface="Arial" panose="020B0604020202020204" pitchFamily="34" charset="0"/>
                <a:cs typeface="Arial" panose="020B0604020202020204" pitchFamily="34" charset="0"/>
              </a:rPr>
              <a:t>*): På tjenesteområdet for pleie og omsorg får kommunen etter justering for vertskommunetilskuddet, beregnet et </a:t>
            </a:r>
            <a:r>
              <a:rPr lang="nb-NO" sz="900" i="1" dirty="0" smtClean="0">
                <a:latin typeface="Arial" panose="020B0604020202020204" pitchFamily="34" charset="0"/>
                <a:cs typeface="Arial" panose="020B0604020202020204" pitchFamily="34" charset="0"/>
              </a:rPr>
              <a:t>mindreforbruk </a:t>
            </a:r>
            <a:r>
              <a:rPr lang="nb-NO" sz="900" i="1" dirty="0">
                <a:latin typeface="Arial" panose="020B0604020202020204" pitchFamily="34" charset="0"/>
                <a:cs typeface="Arial" panose="020B0604020202020204" pitchFamily="34" charset="0"/>
              </a:rPr>
              <a:t>i forhold til «normert og inntektsjustert nivå» på </a:t>
            </a:r>
            <a:r>
              <a:rPr lang="nb-NO" sz="900" i="1" dirty="0" smtClean="0">
                <a:latin typeface="Arial" panose="020B0604020202020204" pitchFamily="34" charset="0"/>
                <a:cs typeface="Arial" panose="020B0604020202020204" pitchFamily="34" charset="0"/>
              </a:rPr>
              <a:t>10,5 </a:t>
            </a:r>
            <a:r>
              <a:rPr lang="nb-NO" sz="900" i="1" dirty="0">
                <a:latin typeface="Arial" panose="020B0604020202020204" pitchFamily="34" charset="0"/>
                <a:cs typeface="Arial" panose="020B0604020202020204" pitchFamily="34" charset="0"/>
              </a:rPr>
              <a:t>mill. kr i </a:t>
            </a:r>
            <a:r>
              <a:rPr lang="nb-NO" sz="900" i="1" dirty="0" smtClean="0">
                <a:latin typeface="Arial" panose="020B0604020202020204" pitchFamily="34" charset="0"/>
                <a:cs typeface="Arial" panose="020B0604020202020204" pitchFamily="34" charset="0"/>
              </a:rPr>
              <a:t>2020. </a:t>
            </a:r>
            <a:r>
              <a:rPr lang="nb-NO" sz="900" i="1" dirty="0">
                <a:latin typeface="Arial" panose="020B0604020202020204" pitchFamily="34" charset="0"/>
                <a:cs typeface="Arial" panose="020B0604020202020204" pitchFamily="34" charset="0"/>
              </a:rPr>
              <a:t>Vi har da lagt til grunn at hele vertskommunetilskuddet i utgangspunktet anvendes innenfor pleie og omsorg.</a:t>
            </a:r>
            <a:endParaRPr lang="nb-NO"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852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2000" dirty="0"/>
              <a:t>M</a:t>
            </a:r>
            <a:r>
              <a:rPr lang="nb-NO" sz="2000" dirty="0" smtClean="0"/>
              <a:t>er-</a:t>
            </a:r>
            <a:r>
              <a:rPr lang="nb-NO" sz="2000" dirty="0"/>
              <a:t>/mindreutgifter fordelt på </a:t>
            </a:r>
            <a:r>
              <a:rPr lang="nb-NO" sz="2000" dirty="0" smtClean="0"/>
              <a:t>aktuelle KOSTRA-funksjoner. Mill kr. </a:t>
            </a:r>
            <a:br>
              <a:rPr lang="nb-NO" sz="2000" dirty="0" smtClean="0"/>
            </a:br>
            <a:r>
              <a:rPr lang="nb-NO" sz="2000" dirty="0" smtClean="0"/>
              <a:t>Gran kommune 2020</a:t>
            </a:r>
            <a:endParaRPr lang="nb-NO" sz="2000" b="1" i="1"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15</a:t>
            </a:fld>
            <a:endParaRPr lang="nb-NO" dirty="0"/>
          </a:p>
        </p:txBody>
      </p:sp>
      <p:graphicFrame>
        <p:nvGraphicFramePr>
          <p:cNvPr id="7" name="Tabell 6"/>
          <p:cNvGraphicFramePr>
            <a:graphicFrameLocks noGrp="1"/>
          </p:cNvGraphicFramePr>
          <p:nvPr>
            <p:extLst/>
          </p:nvPr>
        </p:nvGraphicFramePr>
        <p:xfrm>
          <a:off x="278140" y="1205210"/>
          <a:ext cx="8432971" cy="5026096"/>
        </p:xfrm>
        <a:graphic>
          <a:graphicData uri="http://schemas.openxmlformats.org/drawingml/2006/table">
            <a:tbl>
              <a:tblPr firstRow="1" bandRow="1">
                <a:tableStyleId>{5C22544A-7EE6-4342-B048-85BDC9FD1C3A}</a:tableStyleId>
              </a:tblPr>
              <a:tblGrid>
                <a:gridCol w="3868014">
                  <a:extLst>
                    <a:ext uri="{9D8B030D-6E8A-4147-A177-3AD203B41FA5}">
                      <a16:colId xmlns:a16="http://schemas.microsoft.com/office/drawing/2014/main" val="20000"/>
                    </a:ext>
                  </a:extLst>
                </a:gridCol>
                <a:gridCol w="1092434">
                  <a:extLst>
                    <a:ext uri="{9D8B030D-6E8A-4147-A177-3AD203B41FA5}">
                      <a16:colId xmlns:a16="http://schemas.microsoft.com/office/drawing/2014/main" val="20001"/>
                    </a:ext>
                  </a:extLst>
                </a:gridCol>
                <a:gridCol w="1518760">
                  <a:extLst>
                    <a:ext uri="{9D8B030D-6E8A-4147-A177-3AD203B41FA5}">
                      <a16:colId xmlns:a16="http://schemas.microsoft.com/office/drawing/2014/main" val="20002"/>
                    </a:ext>
                  </a:extLst>
                </a:gridCol>
                <a:gridCol w="1953763">
                  <a:extLst>
                    <a:ext uri="{9D8B030D-6E8A-4147-A177-3AD203B41FA5}">
                      <a16:colId xmlns:a16="http://schemas.microsoft.com/office/drawing/2014/main" val="20003"/>
                    </a:ext>
                  </a:extLst>
                </a:gridCol>
              </a:tblGrid>
              <a:tr h="114184">
                <a:tc>
                  <a:txBody>
                    <a:bodyPr/>
                    <a:lstStyle/>
                    <a:p>
                      <a:pPr algn="l" fontAlgn="b"/>
                      <a:endParaRPr lang="nb-NO" sz="850" b="0" i="0" u="none" strike="noStrike" dirty="0">
                        <a:solidFill>
                          <a:srgbClr val="000000"/>
                        </a:solidFill>
                        <a:effectLst/>
                        <a:latin typeface="Calibri" panose="020F0502020204030204" pitchFamily="34" charset="0"/>
                      </a:endParaRPr>
                    </a:p>
                  </a:txBody>
                  <a:tcPr marL="6125" marR="6125" marT="6125" marB="0" anchor="b"/>
                </a:tc>
                <a:tc gridSpan="3">
                  <a:txBody>
                    <a:bodyPr/>
                    <a:lstStyle/>
                    <a:p>
                      <a:pPr algn="ctr" fontAlgn="b"/>
                      <a:r>
                        <a:rPr lang="nb-NO" sz="850" u="none" strike="noStrike" dirty="0">
                          <a:solidFill>
                            <a:schemeClr val="bg1"/>
                          </a:solidFill>
                          <a:effectLst/>
                        </a:rPr>
                        <a:t>Mer-/mindreutgifter </a:t>
                      </a:r>
                      <a:r>
                        <a:rPr lang="nb-NO" sz="850" u="none" strike="noStrike" dirty="0" smtClean="0">
                          <a:solidFill>
                            <a:schemeClr val="bg1"/>
                          </a:solidFill>
                          <a:effectLst/>
                        </a:rPr>
                        <a:t>2020 (mill</a:t>
                      </a:r>
                      <a:r>
                        <a:rPr lang="nb-NO" sz="850" u="none" strike="noStrike" dirty="0">
                          <a:solidFill>
                            <a:schemeClr val="bg1"/>
                          </a:solidFill>
                          <a:effectLst/>
                        </a:rPr>
                        <a:t>. kr) </a:t>
                      </a:r>
                      <a:r>
                        <a:rPr lang="nb-NO" sz="850" u="none" strike="noStrike" dirty="0" smtClean="0">
                          <a:solidFill>
                            <a:schemeClr val="bg1"/>
                          </a:solidFill>
                          <a:effectLst/>
                        </a:rPr>
                        <a:t>sammenlignet</a:t>
                      </a:r>
                      <a:r>
                        <a:rPr lang="nb-NO" sz="850" u="none" strike="noStrike" baseline="0" dirty="0" smtClean="0">
                          <a:solidFill>
                            <a:schemeClr val="bg1"/>
                          </a:solidFill>
                          <a:effectLst/>
                        </a:rPr>
                        <a:t> med</a:t>
                      </a:r>
                      <a:endParaRPr lang="nb-NO" sz="850" b="0" i="0" u="none" strike="noStrike" dirty="0">
                        <a:solidFill>
                          <a:schemeClr val="bg1"/>
                        </a:solidFill>
                        <a:effectLst/>
                        <a:latin typeface="Calibri" panose="020F0502020204030204" pitchFamily="34" charset="0"/>
                      </a:endParaRPr>
                    </a:p>
                  </a:txBody>
                  <a:tcPr marL="6125" marR="6125" marT="6125"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0"/>
                  </a:ext>
                </a:extLst>
              </a:tr>
              <a:tr h="162221">
                <a:tc>
                  <a:txBody>
                    <a:bodyPr/>
                    <a:lstStyle/>
                    <a:p>
                      <a:pPr algn="l" fontAlgn="b"/>
                      <a:endParaRPr lang="nb-NO" sz="850" b="0" i="0" u="none" strike="noStrike" dirty="0">
                        <a:solidFill>
                          <a:srgbClr val="000000"/>
                        </a:solidFill>
                        <a:effectLst/>
                        <a:latin typeface="Calibri" panose="020F0502020204030204" pitchFamily="34" charset="0"/>
                      </a:endParaRPr>
                    </a:p>
                  </a:txBody>
                  <a:tcPr marL="6125" marR="6125" marT="6125" marB="0" anchor="b"/>
                </a:tc>
                <a:tc>
                  <a:txBody>
                    <a:bodyPr/>
                    <a:lstStyle/>
                    <a:p>
                      <a:pPr algn="ctr" fontAlgn="b"/>
                      <a:r>
                        <a:rPr lang="nb-NO" sz="850" b="1" u="none" strike="noStrike" dirty="0">
                          <a:effectLst/>
                        </a:rPr>
                        <a:t>Landsgjennomsnittet</a:t>
                      </a:r>
                      <a:endParaRPr lang="nb-NO" sz="850" b="1" i="0" u="none" strike="noStrike" dirty="0">
                        <a:solidFill>
                          <a:srgbClr val="000000"/>
                        </a:solidFill>
                        <a:effectLst/>
                        <a:latin typeface="Calibri" panose="020F0502020204030204" pitchFamily="34" charset="0"/>
                      </a:endParaRPr>
                    </a:p>
                  </a:txBody>
                  <a:tcPr marL="6125" marR="6125" marT="6125" marB="0" anchor="b"/>
                </a:tc>
                <a:tc>
                  <a:txBody>
                    <a:bodyPr/>
                    <a:lstStyle/>
                    <a:p>
                      <a:pPr algn="ctr" fontAlgn="b"/>
                      <a:r>
                        <a:rPr lang="nb-NO" sz="850" b="1" u="none" strike="noStrike" dirty="0">
                          <a:effectLst/>
                        </a:rPr>
                        <a:t>"Normert utgiftsnivå"</a:t>
                      </a:r>
                      <a:endParaRPr lang="nb-NO" sz="850" b="1" i="0" u="none" strike="noStrike" dirty="0">
                        <a:solidFill>
                          <a:srgbClr val="000000"/>
                        </a:solidFill>
                        <a:effectLst/>
                        <a:latin typeface="Calibri" panose="020F0502020204030204" pitchFamily="34" charset="0"/>
                      </a:endParaRPr>
                    </a:p>
                  </a:txBody>
                  <a:tcPr marL="6125" marR="6125" marT="6125" marB="0" anchor="b"/>
                </a:tc>
                <a:tc>
                  <a:txBody>
                    <a:bodyPr/>
                    <a:lstStyle/>
                    <a:p>
                      <a:pPr algn="ctr" fontAlgn="b"/>
                      <a:r>
                        <a:rPr lang="nb-NO" sz="850" b="1" u="none" strike="noStrike" dirty="0">
                          <a:effectLst/>
                        </a:rPr>
                        <a:t>"Normert og inntektsjustert utgiftsnivå"</a:t>
                      </a:r>
                      <a:endParaRPr lang="nb-NO" sz="850" b="1" i="0" u="none" strike="noStrike" dirty="0">
                        <a:solidFill>
                          <a:srgbClr val="000000"/>
                        </a:solidFill>
                        <a:effectLst/>
                        <a:latin typeface="Calibri" panose="020F0502020204030204" pitchFamily="34" charset="0"/>
                      </a:endParaRPr>
                    </a:p>
                  </a:txBody>
                  <a:tcPr marL="6125" marR="6125" marT="6125" marB="0" anchor="b"/>
                </a:tc>
                <a:extLst>
                  <a:ext uri="{0D108BD9-81ED-4DB2-BD59-A6C34878D82A}">
                    <a16:rowId xmlns:a16="http://schemas.microsoft.com/office/drawing/2014/main" val="10001"/>
                  </a:ext>
                </a:extLst>
              </a:tr>
              <a:tr h="116893">
                <a:tc>
                  <a:txBody>
                    <a:bodyPr/>
                    <a:lstStyle/>
                    <a:p>
                      <a:pPr algn="l" fontAlgn="b"/>
                      <a:r>
                        <a:rPr lang="nb-NO" sz="850" b="1" i="0" u="none" strike="noStrike" dirty="0">
                          <a:solidFill>
                            <a:srgbClr val="000000"/>
                          </a:solidFill>
                          <a:effectLst/>
                          <a:latin typeface="Calibri" panose="020F0502020204030204" pitchFamily="34" charset="0"/>
                        </a:rPr>
                        <a:t>Barnehage (F201, 211, 221)</a:t>
                      </a:r>
                    </a:p>
                  </a:txBody>
                  <a:tcPr marL="9525" marR="9525" marT="9525" marB="0" anchor="b"/>
                </a:tc>
                <a:tc>
                  <a:txBody>
                    <a:bodyPr/>
                    <a:lstStyle/>
                    <a:p>
                      <a:pPr algn="r" fontAlgn="b"/>
                      <a:r>
                        <a:rPr lang="nb-NO" sz="850" b="1" i="0" u="none" strike="noStrike" dirty="0">
                          <a:solidFill>
                            <a:srgbClr val="000000"/>
                          </a:solidFill>
                          <a:effectLst/>
                          <a:latin typeface="Calibri" panose="020F0502020204030204" pitchFamily="34" charset="0"/>
                        </a:rPr>
                        <a:t>-33,9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-9,1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4,2</a:t>
                      </a:r>
                    </a:p>
                  </a:txBody>
                  <a:tcPr marL="9525" marR="9525" marT="9525" marB="0" anchor="b"/>
                </a:tc>
                <a:extLst>
                  <a:ext uri="{0D108BD9-81ED-4DB2-BD59-A6C34878D82A}">
                    <a16:rowId xmlns:a16="http://schemas.microsoft.com/office/drawing/2014/main" val="10002"/>
                  </a:ext>
                </a:extLst>
              </a:tr>
              <a:tr h="116893">
                <a:tc>
                  <a:txBody>
                    <a:bodyPr/>
                    <a:lstStyle/>
                    <a:p>
                      <a:pPr algn="l" fontAlgn="b"/>
                      <a:r>
                        <a:rPr lang="nb-NO" sz="850" b="0" i="0" u="none" strike="noStrike" dirty="0">
                          <a:solidFill>
                            <a:srgbClr val="000000"/>
                          </a:solidFill>
                          <a:effectLst/>
                          <a:latin typeface="Calibri" panose="020F0502020204030204" pitchFamily="34" charset="0"/>
                        </a:rPr>
                        <a:t>201 Barnehage</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-31,7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0,6</a:t>
                      </a:r>
                    </a:p>
                  </a:txBody>
                  <a:tcPr marL="9525" marR="9525" marT="9525" marB="0" anchor="b"/>
                </a:tc>
                <a:extLst>
                  <a:ext uri="{0D108BD9-81ED-4DB2-BD59-A6C34878D82A}">
                    <a16:rowId xmlns:a16="http://schemas.microsoft.com/office/drawing/2014/main" val="10003"/>
                  </a:ext>
                </a:extLst>
              </a:tr>
              <a:tr h="116893">
                <a:tc>
                  <a:txBody>
                    <a:bodyPr/>
                    <a:lstStyle/>
                    <a:p>
                      <a:pPr algn="l" fontAlgn="b"/>
                      <a:r>
                        <a:rPr lang="nb-NO" sz="850" b="0" i="0" u="none" strike="noStrike" dirty="0">
                          <a:solidFill>
                            <a:srgbClr val="000000"/>
                          </a:solidFill>
                          <a:effectLst/>
                          <a:latin typeface="Calibri" panose="020F0502020204030204" pitchFamily="34" charset="0"/>
                        </a:rPr>
                        <a:t>211 Styrket tilbud til førskolebarn</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3,5</a:t>
                      </a:r>
                    </a:p>
                  </a:txBody>
                  <a:tcPr marL="9525" marR="9525" marT="9525" marB="0" anchor="b"/>
                </a:tc>
                <a:extLst>
                  <a:ext uri="{0D108BD9-81ED-4DB2-BD59-A6C34878D82A}">
                    <a16:rowId xmlns:a16="http://schemas.microsoft.com/office/drawing/2014/main" val="10004"/>
                  </a:ext>
                </a:extLst>
              </a:tr>
              <a:tr h="116893">
                <a:tc>
                  <a:txBody>
                    <a:bodyPr/>
                    <a:lstStyle/>
                    <a:p>
                      <a:pPr algn="l" fontAlgn="b"/>
                      <a:r>
                        <a:rPr lang="nb-NO" sz="850" b="0" i="0" u="none" strike="noStrike" dirty="0">
                          <a:solidFill>
                            <a:srgbClr val="000000"/>
                          </a:solidFill>
                          <a:effectLst/>
                          <a:latin typeface="Calibri" panose="020F0502020204030204" pitchFamily="34" charset="0"/>
                        </a:rPr>
                        <a:t>221 Barnehagelokaler og skyss</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0,2</a:t>
                      </a:r>
                    </a:p>
                  </a:txBody>
                  <a:tcPr marL="9525" marR="9525" marT="9525" marB="0" anchor="b"/>
                </a:tc>
                <a:extLst>
                  <a:ext uri="{0D108BD9-81ED-4DB2-BD59-A6C34878D82A}">
                    <a16:rowId xmlns:a16="http://schemas.microsoft.com/office/drawing/2014/main" val="10005"/>
                  </a:ext>
                </a:extLst>
              </a:tr>
              <a:tr h="116893">
                <a:tc>
                  <a:txBody>
                    <a:bodyPr/>
                    <a:lstStyle/>
                    <a:p>
                      <a:pPr algn="l" fontAlgn="b"/>
                      <a:r>
                        <a:rPr lang="nb-NO" sz="850" b="1" i="0" u="none" strike="noStrike" dirty="0">
                          <a:solidFill>
                            <a:srgbClr val="000000"/>
                          </a:solidFill>
                          <a:effectLst/>
                          <a:latin typeface="Calibri" panose="020F0502020204030204" pitchFamily="34" charset="0"/>
                        </a:rPr>
                        <a:t>Administrasjon og styring (F100, 110, 120, 121, 130)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-9,5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-8,5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-1,7</a:t>
                      </a:r>
                    </a:p>
                  </a:txBody>
                  <a:tcPr marL="9525" marR="9525" marT="9525" marB="0" anchor="b"/>
                </a:tc>
                <a:extLst>
                  <a:ext uri="{0D108BD9-81ED-4DB2-BD59-A6C34878D82A}">
                    <a16:rowId xmlns:a16="http://schemas.microsoft.com/office/drawing/2014/main" val="10006"/>
                  </a:ext>
                </a:extLst>
              </a:tr>
              <a:tr h="116893">
                <a:tc>
                  <a:txBody>
                    <a:bodyPr/>
                    <a:lstStyle/>
                    <a:p>
                      <a:pPr algn="l" fontAlgn="b"/>
                      <a:r>
                        <a:rPr lang="nb-NO" sz="850" b="0" i="0" u="none" strike="noStrike">
                          <a:solidFill>
                            <a:srgbClr val="000000"/>
                          </a:solidFill>
                          <a:effectLst/>
                          <a:latin typeface="Calibri" panose="020F0502020204030204" pitchFamily="34" charset="0"/>
                        </a:rPr>
                        <a:t>100 Politisk styring</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-0,3</a:t>
                      </a:r>
                    </a:p>
                  </a:txBody>
                  <a:tcPr marL="9525" marR="9525" marT="9525" marB="0" anchor="b"/>
                </a:tc>
                <a:extLst>
                  <a:ext uri="{0D108BD9-81ED-4DB2-BD59-A6C34878D82A}">
                    <a16:rowId xmlns:a16="http://schemas.microsoft.com/office/drawing/2014/main" val="10007"/>
                  </a:ext>
                </a:extLst>
              </a:tr>
              <a:tr h="116893">
                <a:tc>
                  <a:txBody>
                    <a:bodyPr/>
                    <a:lstStyle/>
                    <a:p>
                      <a:pPr algn="l" fontAlgn="b"/>
                      <a:r>
                        <a:rPr lang="nb-NO" sz="850" b="0" i="0" u="none" strike="noStrike" dirty="0">
                          <a:solidFill>
                            <a:srgbClr val="000000"/>
                          </a:solidFill>
                          <a:effectLst/>
                          <a:latin typeface="Calibri" panose="020F0502020204030204" pitchFamily="34" charset="0"/>
                        </a:rPr>
                        <a:t>110 Kontroll og revisjon</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0,6</a:t>
                      </a:r>
                    </a:p>
                  </a:txBody>
                  <a:tcPr marL="9525" marR="9525" marT="9525" marB="0" anchor="b"/>
                </a:tc>
                <a:extLst>
                  <a:ext uri="{0D108BD9-81ED-4DB2-BD59-A6C34878D82A}">
                    <a16:rowId xmlns:a16="http://schemas.microsoft.com/office/drawing/2014/main" val="10008"/>
                  </a:ext>
                </a:extLst>
              </a:tr>
              <a:tr h="116893">
                <a:tc>
                  <a:txBody>
                    <a:bodyPr/>
                    <a:lstStyle/>
                    <a:p>
                      <a:pPr algn="l" fontAlgn="b"/>
                      <a:r>
                        <a:rPr lang="nb-NO" sz="850" b="0" i="0" u="none" strike="noStrike" dirty="0">
                          <a:solidFill>
                            <a:srgbClr val="000000"/>
                          </a:solidFill>
                          <a:effectLst/>
                          <a:latin typeface="Calibri" panose="020F0502020204030204" pitchFamily="34" charset="0"/>
                        </a:rPr>
                        <a:t>120 Administrasjon</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1,2</a:t>
                      </a:r>
                    </a:p>
                  </a:txBody>
                  <a:tcPr marL="9525" marR="9525" marT="9525" marB="0" anchor="b"/>
                </a:tc>
                <a:extLst>
                  <a:ext uri="{0D108BD9-81ED-4DB2-BD59-A6C34878D82A}">
                    <a16:rowId xmlns:a16="http://schemas.microsoft.com/office/drawing/2014/main" val="10009"/>
                  </a:ext>
                </a:extLst>
              </a:tr>
              <a:tr h="116893">
                <a:tc>
                  <a:txBody>
                    <a:bodyPr/>
                    <a:lstStyle/>
                    <a:p>
                      <a:pPr algn="l" fontAlgn="b"/>
                      <a:r>
                        <a:rPr lang="nb-NO" sz="850" b="0" i="0" u="none" strike="noStrike">
                          <a:solidFill>
                            <a:srgbClr val="000000"/>
                          </a:solidFill>
                          <a:effectLst/>
                          <a:latin typeface="Calibri" panose="020F0502020204030204" pitchFamily="34" charset="0"/>
                        </a:rPr>
                        <a:t>121 Forvaltningsutgifter i eiendomsforvaltningen</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-0,1</a:t>
                      </a:r>
                    </a:p>
                  </a:txBody>
                  <a:tcPr marL="9525" marR="9525" marT="9525" marB="0" anchor="b"/>
                </a:tc>
                <a:extLst>
                  <a:ext uri="{0D108BD9-81ED-4DB2-BD59-A6C34878D82A}">
                    <a16:rowId xmlns:a16="http://schemas.microsoft.com/office/drawing/2014/main" val="10010"/>
                  </a:ext>
                </a:extLst>
              </a:tr>
              <a:tr h="116893">
                <a:tc>
                  <a:txBody>
                    <a:bodyPr/>
                    <a:lstStyle/>
                    <a:p>
                      <a:pPr algn="l" fontAlgn="b"/>
                      <a:r>
                        <a:rPr lang="nb-NO" sz="850" b="0" i="0" u="none" strike="noStrike" dirty="0">
                          <a:solidFill>
                            <a:srgbClr val="000000"/>
                          </a:solidFill>
                          <a:effectLst/>
                          <a:latin typeface="Calibri" panose="020F0502020204030204" pitchFamily="34" charset="0"/>
                        </a:rPr>
                        <a:t>130 Administrasjonslokaler</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-3,1</a:t>
                      </a:r>
                    </a:p>
                  </a:txBody>
                  <a:tcPr marL="9525" marR="9525" marT="9525" marB="0" anchor="b"/>
                </a:tc>
                <a:extLst>
                  <a:ext uri="{0D108BD9-81ED-4DB2-BD59-A6C34878D82A}">
                    <a16:rowId xmlns:a16="http://schemas.microsoft.com/office/drawing/2014/main" val="10011"/>
                  </a:ext>
                </a:extLst>
              </a:tr>
              <a:tr h="116893">
                <a:tc>
                  <a:txBody>
                    <a:bodyPr/>
                    <a:lstStyle/>
                    <a:p>
                      <a:pPr algn="l" fontAlgn="b"/>
                      <a:r>
                        <a:rPr lang="nb-NO" sz="850" b="1" i="0" u="none" strike="noStrike" dirty="0">
                          <a:solidFill>
                            <a:srgbClr val="000000"/>
                          </a:solidFill>
                          <a:effectLst/>
                          <a:latin typeface="Calibri" panose="020F0502020204030204" pitchFamily="34" charset="0"/>
                        </a:rPr>
                        <a:t>Landbruk (F329)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-0,7</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0012"/>
                  </a:ext>
                </a:extLst>
              </a:tr>
              <a:tr h="116893">
                <a:tc>
                  <a:txBody>
                    <a:bodyPr/>
                    <a:lstStyle/>
                    <a:p>
                      <a:pPr algn="l" fontAlgn="b"/>
                      <a:r>
                        <a:rPr lang="nn-NO" sz="850" b="0" i="0" u="none" strike="noStrike">
                          <a:solidFill>
                            <a:srgbClr val="000000"/>
                          </a:solidFill>
                          <a:effectLst/>
                          <a:latin typeface="Calibri" panose="020F0502020204030204" pitchFamily="34" charset="0"/>
                        </a:rPr>
                        <a:t>329 Landbruksforvaltning og landbruksbasert næringsutvikling</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0013"/>
                  </a:ext>
                </a:extLst>
              </a:tr>
              <a:tr h="116893">
                <a:tc>
                  <a:txBody>
                    <a:bodyPr/>
                    <a:lstStyle/>
                    <a:p>
                      <a:pPr algn="l" fontAlgn="b"/>
                      <a:r>
                        <a:rPr lang="nb-NO" sz="850" b="1" i="0" u="none" strike="noStrike">
                          <a:solidFill>
                            <a:srgbClr val="000000"/>
                          </a:solidFill>
                          <a:effectLst/>
                          <a:latin typeface="Calibri" panose="020F0502020204030204" pitchFamily="34" charset="0"/>
                        </a:rPr>
                        <a:t>Grunnskole (F202, 215, 222, 223)</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23,8</a:t>
                      </a:r>
                    </a:p>
                  </a:txBody>
                  <a:tcPr marL="9525" marR="9525" marT="9525" marB="0" anchor="b"/>
                </a:tc>
                <a:extLst>
                  <a:ext uri="{0D108BD9-81ED-4DB2-BD59-A6C34878D82A}">
                    <a16:rowId xmlns:a16="http://schemas.microsoft.com/office/drawing/2014/main" val="10014"/>
                  </a:ext>
                </a:extLst>
              </a:tr>
              <a:tr h="116893">
                <a:tc>
                  <a:txBody>
                    <a:bodyPr/>
                    <a:lstStyle/>
                    <a:p>
                      <a:pPr algn="l" fontAlgn="b"/>
                      <a:r>
                        <a:rPr lang="nb-NO" sz="850" b="0" i="0" u="none" strike="noStrike">
                          <a:solidFill>
                            <a:srgbClr val="000000"/>
                          </a:solidFill>
                          <a:effectLst/>
                          <a:latin typeface="Calibri" panose="020F0502020204030204" pitchFamily="34" charset="0"/>
                        </a:rPr>
                        <a:t>202 Grunnskole</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17,9</a:t>
                      </a:r>
                    </a:p>
                  </a:txBody>
                  <a:tcPr marL="9525" marR="9525" marT="9525" marB="0" anchor="b"/>
                </a:tc>
                <a:extLst>
                  <a:ext uri="{0D108BD9-81ED-4DB2-BD59-A6C34878D82A}">
                    <a16:rowId xmlns:a16="http://schemas.microsoft.com/office/drawing/2014/main" val="10015"/>
                  </a:ext>
                </a:extLst>
              </a:tr>
              <a:tr h="116893">
                <a:tc>
                  <a:txBody>
                    <a:bodyPr/>
                    <a:lstStyle/>
                    <a:p>
                      <a:pPr algn="l" fontAlgn="b"/>
                      <a:r>
                        <a:rPr lang="nb-NO" sz="850" b="0" i="0" u="none" strike="noStrike" dirty="0">
                          <a:solidFill>
                            <a:srgbClr val="000000"/>
                          </a:solidFill>
                          <a:effectLst/>
                          <a:latin typeface="Calibri" panose="020F0502020204030204" pitchFamily="34" charset="0"/>
                        </a:rPr>
                        <a:t>215 Skolefritidstilbud</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-2,2</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-1,9</a:t>
                      </a:r>
                    </a:p>
                  </a:txBody>
                  <a:tcPr marL="9525" marR="9525" marT="9525" marB="0" anchor="b"/>
                </a:tc>
                <a:extLst>
                  <a:ext uri="{0D108BD9-81ED-4DB2-BD59-A6C34878D82A}">
                    <a16:rowId xmlns:a16="http://schemas.microsoft.com/office/drawing/2014/main" val="10016"/>
                  </a:ext>
                </a:extLst>
              </a:tr>
              <a:tr h="116893">
                <a:tc>
                  <a:txBody>
                    <a:bodyPr/>
                    <a:lstStyle/>
                    <a:p>
                      <a:pPr algn="l" fontAlgn="b"/>
                      <a:r>
                        <a:rPr lang="nb-NO" sz="850" b="0" i="0" u="none" strike="noStrike" dirty="0">
                          <a:solidFill>
                            <a:srgbClr val="000000"/>
                          </a:solidFill>
                          <a:effectLst/>
                          <a:latin typeface="Calibri" panose="020F0502020204030204" pitchFamily="34" charset="0"/>
                        </a:rPr>
                        <a:t>222 Skolelokaler</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5,3</a:t>
                      </a:r>
                    </a:p>
                  </a:txBody>
                  <a:tcPr marL="9525" marR="9525" marT="9525" marB="0" anchor="b"/>
                </a:tc>
                <a:extLst>
                  <a:ext uri="{0D108BD9-81ED-4DB2-BD59-A6C34878D82A}">
                    <a16:rowId xmlns:a16="http://schemas.microsoft.com/office/drawing/2014/main" val="10017"/>
                  </a:ext>
                </a:extLst>
              </a:tr>
              <a:tr h="116893">
                <a:tc>
                  <a:txBody>
                    <a:bodyPr/>
                    <a:lstStyle/>
                    <a:p>
                      <a:pPr algn="l" fontAlgn="b"/>
                      <a:r>
                        <a:rPr lang="nb-NO" sz="850" b="0" i="0" u="none" strike="noStrike" dirty="0">
                          <a:solidFill>
                            <a:srgbClr val="000000"/>
                          </a:solidFill>
                          <a:effectLst/>
                          <a:latin typeface="Calibri" panose="020F0502020204030204" pitchFamily="34" charset="0"/>
                        </a:rPr>
                        <a:t>223 Skoleskyss</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2,6</a:t>
                      </a:r>
                    </a:p>
                  </a:txBody>
                  <a:tcPr marL="9525" marR="9525" marT="9525" marB="0" anchor="b"/>
                </a:tc>
                <a:extLst>
                  <a:ext uri="{0D108BD9-81ED-4DB2-BD59-A6C34878D82A}">
                    <a16:rowId xmlns:a16="http://schemas.microsoft.com/office/drawing/2014/main" val="10018"/>
                  </a:ext>
                </a:extLst>
              </a:tr>
              <a:tr h="116893">
                <a:tc>
                  <a:txBody>
                    <a:bodyPr/>
                    <a:lstStyle/>
                    <a:p>
                      <a:pPr algn="l" fontAlgn="b"/>
                      <a:r>
                        <a:rPr lang="nb-NO" sz="850" b="1" i="0" u="none" strike="noStrike">
                          <a:solidFill>
                            <a:srgbClr val="000000"/>
                          </a:solidFill>
                          <a:effectLst/>
                          <a:latin typeface="Calibri" panose="020F0502020204030204" pitchFamily="34" charset="0"/>
                        </a:rPr>
                        <a:t>Pleie og omsorg (F234, 253, 254, 261)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35,7</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-39,4</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-10,5</a:t>
                      </a:r>
                    </a:p>
                  </a:txBody>
                  <a:tcPr marL="9525" marR="9525" marT="9525" marB="0" anchor="b"/>
                </a:tc>
                <a:extLst>
                  <a:ext uri="{0D108BD9-81ED-4DB2-BD59-A6C34878D82A}">
                    <a16:rowId xmlns:a16="http://schemas.microsoft.com/office/drawing/2014/main" val="10019"/>
                  </a:ext>
                </a:extLst>
              </a:tr>
              <a:tr h="116893">
                <a:tc>
                  <a:txBody>
                    <a:bodyPr/>
                    <a:lstStyle/>
                    <a:p>
                      <a:pPr algn="l" fontAlgn="b"/>
                      <a:r>
                        <a:rPr lang="nb-NO" sz="850" b="0" i="0" u="none" strike="noStrike" dirty="0">
                          <a:solidFill>
                            <a:srgbClr val="000000"/>
                          </a:solidFill>
                          <a:effectLst/>
                          <a:latin typeface="Calibri" panose="020F0502020204030204" pitchFamily="34" charset="0"/>
                        </a:rPr>
                        <a:t>234 Aktivisering eldre og funksjonshemmede</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-4,4</a:t>
                      </a:r>
                    </a:p>
                  </a:txBody>
                  <a:tcPr marL="9525" marR="9525" marT="9525" marB="0" anchor="b"/>
                </a:tc>
                <a:extLst>
                  <a:ext uri="{0D108BD9-81ED-4DB2-BD59-A6C34878D82A}">
                    <a16:rowId xmlns:a16="http://schemas.microsoft.com/office/drawing/2014/main" val="10020"/>
                  </a:ext>
                </a:extLst>
              </a:tr>
              <a:tr h="116893">
                <a:tc>
                  <a:txBody>
                    <a:bodyPr/>
                    <a:lstStyle/>
                    <a:p>
                      <a:pPr algn="l" fontAlgn="b"/>
                      <a:r>
                        <a:rPr lang="nb-NO" sz="850" b="0" i="0" u="none" strike="noStrike" dirty="0">
                          <a:solidFill>
                            <a:srgbClr val="000000"/>
                          </a:solidFill>
                          <a:effectLst/>
                          <a:latin typeface="Calibri" panose="020F0502020204030204" pitchFamily="34" charset="0"/>
                        </a:rPr>
                        <a:t>253 Helse- og omsorgstjenester i institusjon</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19,3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2,3</a:t>
                      </a:r>
                    </a:p>
                  </a:txBody>
                  <a:tcPr marL="9525" marR="9525" marT="9525" marB="0" anchor="b"/>
                </a:tc>
                <a:extLst>
                  <a:ext uri="{0D108BD9-81ED-4DB2-BD59-A6C34878D82A}">
                    <a16:rowId xmlns:a16="http://schemas.microsoft.com/office/drawing/2014/main" val="10021"/>
                  </a:ext>
                </a:extLst>
              </a:tr>
              <a:tr h="116893">
                <a:tc>
                  <a:txBody>
                    <a:bodyPr/>
                    <a:lstStyle/>
                    <a:p>
                      <a:pPr algn="l" fontAlgn="b"/>
                      <a:r>
                        <a:rPr lang="nb-NO" sz="850" b="0" i="0" u="none" strike="noStrike" dirty="0">
                          <a:solidFill>
                            <a:srgbClr val="000000"/>
                          </a:solidFill>
                          <a:effectLst/>
                          <a:latin typeface="Calibri" panose="020F0502020204030204" pitchFamily="34" charset="0"/>
                        </a:rPr>
                        <a:t>254 Helse- og omsorgstjenester til hjemmeboende</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20,1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-19,3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-4,0</a:t>
                      </a:r>
                    </a:p>
                  </a:txBody>
                  <a:tcPr marL="9525" marR="9525" marT="9525" marB="0" anchor="b"/>
                </a:tc>
                <a:extLst>
                  <a:ext uri="{0D108BD9-81ED-4DB2-BD59-A6C34878D82A}">
                    <a16:rowId xmlns:a16="http://schemas.microsoft.com/office/drawing/2014/main" val="10022"/>
                  </a:ext>
                </a:extLst>
              </a:tr>
              <a:tr h="116893">
                <a:tc>
                  <a:txBody>
                    <a:bodyPr/>
                    <a:lstStyle/>
                    <a:p>
                      <a:pPr algn="l" fontAlgn="b"/>
                      <a:r>
                        <a:rPr lang="nb-NO" sz="850" b="0" i="0" u="none" strike="noStrike" dirty="0">
                          <a:solidFill>
                            <a:srgbClr val="000000"/>
                          </a:solidFill>
                          <a:effectLst/>
                          <a:latin typeface="Calibri" panose="020F0502020204030204" pitchFamily="34" charset="0"/>
                        </a:rPr>
                        <a:t>261 Institusjonslokaler</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-4,4</a:t>
                      </a:r>
                    </a:p>
                  </a:txBody>
                  <a:tcPr marL="9525" marR="9525" marT="9525" marB="0" anchor="b"/>
                </a:tc>
                <a:extLst>
                  <a:ext uri="{0D108BD9-81ED-4DB2-BD59-A6C34878D82A}">
                    <a16:rowId xmlns:a16="http://schemas.microsoft.com/office/drawing/2014/main" val="10023"/>
                  </a:ext>
                </a:extLst>
              </a:tr>
              <a:tr h="116893">
                <a:tc>
                  <a:txBody>
                    <a:bodyPr/>
                    <a:lstStyle/>
                    <a:p>
                      <a:pPr algn="l" fontAlgn="b"/>
                      <a:r>
                        <a:rPr lang="nb-NO" sz="850" b="1" i="0" u="none" strike="noStrike">
                          <a:solidFill>
                            <a:srgbClr val="000000"/>
                          </a:solidFill>
                          <a:effectLst/>
                          <a:latin typeface="Calibri" panose="020F0502020204030204" pitchFamily="34" charset="0"/>
                        </a:rPr>
                        <a:t>Kommunehelse (F232, 233, 241)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-2,8</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-4,8</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0024"/>
                  </a:ext>
                </a:extLst>
              </a:tr>
              <a:tr h="116893">
                <a:tc>
                  <a:txBody>
                    <a:bodyPr/>
                    <a:lstStyle/>
                    <a:p>
                      <a:pPr algn="l" fontAlgn="b"/>
                      <a:r>
                        <a:rPr lang="nb-NO" sz="850" b="0" i="0" u="none" strike="noStrike" dirty="0">
                          <a:solidFill>
                            <a:srgbClr val="000000"/>
                          </a:solidFill>
                          <a:effectLst/>
                          <a:latin typeface="Calibri" panose="020F0502020204030204" pitchFamily="34" charset="0"/>
                        </a:rPr>
                        <a:t>232 Helsestasjons- og skolehelsetjeneste</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a:t>
                      </a:r>
                    </a:p>
                  </a:txBody>
                  <a:tcPr marL="9525" marR="9525" marT="9525" marB="0" anchor="b"/>
                </a:tc>
                <a:extLst>
                  <a:ext uri="{0D108BD9-81ED-4DB2-BD59-A6C34878D82A}">
                    <a16:rowId xmlns:a16="http://schemas.microsoft.com/office/drawing/2014/main" val="10025"/>
                  </a:ext>
                </a:extLst>
              </a:tr>
              <a:tr h="116893">
                <a:tc>
                  <a:txBody>
                    <a:bodyPr/>
                    <a:lstStyle/>
                    <a:p>
                      <a:pPr algn="l" fontAlgn="b"/>
                      <a:r>
                        <a:rPr lang="nb-NO" sz="850" b="0" i="0" u="none" strike="noStrike" dirty="0">
                          <a:solidFill>
                            <a:srgbClr val="000000"/>
                          </a:solidFill>
                          <a:effectLst/>
                          <a:latin typeface="Calibri" panose="020F0502020204030204" pitchFamily="34" charset="0"/>
                        </a:rPr>
                        <a:t>233 Annet forebyggende helsearbeid</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1,5</a:t>
                      </a:r>
                    </a:p>
                  </a:txBody>
                  <a:tcPr marL="9525" marR="9525" marT="9525" marB="0" anchor="b"/>
                </a:tc>
                <a:extLst>
                  <a:ext uri="{0D108BD9-81ED-4DB2-BD59-A6C34878D82A}">
                    <a16:rowId xmlns:a16="http://schemas.microsoft.com/office/drawing/2014/main" val="10026"/>
                  </a:ext>
                </a:extLst>
              </a:tr>
              <a:tr h="116893">
                <a:tc>
                  <a:txBody>
                    <a:bodyPr/>
                    <a:lstStyle/>
                    <a:p>
                      <a:pPr algn="l" fontAlgn="b"/>
                      <a:r>
                        <a:rPr lang="nb-NO" sz="850" b="0" i="0" u="none" strike="noStrike" dirty="0">
                          <a:solidFill>
                            <a:srgbClr val="000000"/>
                          </a:solidFill>
                          <a:effectLst/>
                          <a:latin typeface="Calibri" panose="020F0502020204030204" pitchFamily="34" charset="0"/>
                        </a:rPr>
                        <a:t>241 Diagnose, behandling, habilitering og rehabilitering</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a:t>
                      </a:r>
                    </a:p>
                  </a:txBody>
                  <a:tcPr marL="9525" marR="9525" marT="9525" marB="0" anchor="b"/>
                </a:tc>
                <a:extLst>
                  <a:ext uri="{0D108BD9-81ED-4DB2-BD59-A6C34878D82A}">
                    <a16:rowId xmlns:a16="http://schemas.microsoft.com/office/drawing/2014/main" val="10027"/>
                  </a:ext>
                </a:extLst>
              </a:tr>
              <a:tr h="116893">
                <a:tc>
                  <a:txBody>
                    <a:bodyPr/>
                    <a:lstStyle/>
                    <a:p>
                      <a:pPr algn="l" fontAlgn="b"/>
                      <a:r>
                        <a:rPr lang="nb-NO" sz="850" b="1" i="0" u="none" strike="noStrike">
                          <a:solidFill>
                            <a:srgbClr val="000000"/>
                          </a:solidFill>
                          <a:effectLst/>
                          <a:latin typeface="Calibri" panose="020F0502020204030204" pitchFamily="34" charset="0"/>
                        </a:rPr>
                        <a:t>Barnevern (F244, 251, 252)</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-7,9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-6,6</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-3,0</a:t>
                      </a:r>
                    </a:p>
                  </a:txBody>
                  <a:tcPr marL="9525" marR="9525" marT="9525" marB="0" anchor="b"/>
                </a:tc>
                <a:extLst>
                  <a:ext uri="{0D108BD9-81ED-4DB2-BD59-A6C34878D82A}">
                    <a16:rowId xmlns:a16="http://schemas.microsoft.com/office/drawing/2014/main" val="10028"/>
                  </a:ext>
                </a:extLst>
              </a:tr>
              <a:tr h="116893">
                <a:tc>
                  <a:txBody>
                    <a:bodyPr/>
                    <a:lstStyle/>
                    <a:p>
                      <a:pPr algn="l" fontAlgn="b"/>
                      <a:r>
                        <a:rPr lang="nb-NO" sz="850" b="0" i="0" u="none" strike="noStrike" dirty="0">
                          <a:solidFill>
                            <a:srgbClr val="000000"/>
                          </a:solidFill>
                          <a:effectLst/>
                          <a:latin typeface="Calibri" panose="020F0502020204030204" pitchFamily="34" charset="0"/>
                        </a:rPr>
                        <a:t>244 Barneverntjeneste</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2,0</a:t>
                      </a:r>
                    </a:p>
                  </a:txBody>
                  <a:tcPr marL="9525" marR="9525" marT="9525" marB="0" anchor="b"/>
                </a:tc>
                <a:extLst>
                  <a:ext uri="{0D108BD9-81ED-4DB2-BD59-A6C34878D82A}">
                    <a16:rowId xmlns:a16="http://schemas.microsoft.com/office/drawing/2014/main" val="10029"/>
                  </a:ext>
                </a:extLst>
              </a:tr>
              <a:tr h="116893">
                <a:tc>
                  <a:txBody>
                    <a:bodyPr/>
                    <a:lstStyle/>
                    <a:p>
                      <a:pPr algn="l" fontAlgn="b"/>
                      <a:r>
                        <a:rPr lang="nb-NO" sz="850" b="0" i="0" u="none" strike="noStrike" dirty="0">
                          <a:solidFill>
                            <a:srgbClr val="000000"/>
                          </a:solidFill>
                          <a:effectLst/>
                          <a:latin typeface="Calibri" panose="020F0502020204030204" pitchFamily="34" charset="0"/>
                        </a:rPr>
                        <a:t>251 Barneverntiltak når barnet ikke er plassert av barnevernet</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-0,2</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0,4</a:t>
                      </a:r>
                    </a:p>
                  </a:txBody>
                  <a:tcPr marL="9525" marR="9525" marT="9525" marB="0" anchor="b"/>
                </a:tc>
                <a:extLst>
                  <a:ext uri="{0D108BD9-81ED-4DB2-BD59-A6C34878D82A}">
                    <a16:rowId xmlns:a16="http://schemas.microsoft.com/office/drawing/2014/main" val="10030"/>
                  </a:ext>
                </a:extLst>
              </a:tr>
              <a:tr h="116893">
                <a:tc>
                  <a:txBody>
                    <a:bodyPr/>
                    <a:lstStyle/>
                    <a:p>
                      <a:pPr algn="l" fontAlgn="b"/>
                      <a:r>
                        <a:rPr lang="nb-NO" sz="850" b="0" i="0" u="none" strike="noStrike" dirty="0">
                          <a:solidFill>
                            <a:srgbClr val="000000"/>
                          </a:solidFill>
                          <a:effectLst/>
                          <a:latin typeface="Calibri" panose="020F0502020204030204" pitchFamily="34" charset="0"/>
                        </a:rPr>
                        <a:t>252 Barneverntiltak når barnet er plassert av barnevernet</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-5,4</a:t>
                      </a:r>
                    </a:p>
                  </a:txBody>
                  <a:tcPr marL="9525" marR="9525" marT="9525" marB="0" anchor="b"/>
                </a:tc>
                <a:extLst>
                  <a:ext uri="{0D108BD9-81ED-4DB2-BD59-A6C34878D82A}">
                    <a16:rowId xmlns:a16="http://schemas.microsoft.com/office/drawing/2014/main" val="10031"/>
                  </a:ext>
                </a:extLst>
              </a:tr>
              <a:tr h="116893">
                <a:tc>
                  <a:txBody>
                    <a:bodyPr/>
                    <a:lstStyle/>
                    <a:p>
                      <a:pPr algn="l" fontAlgn="b"/>
                      <a:r>
                        <a:rPr lang="nb-NO" sz="850" b="1" i="0" u="none" strike="noStrike" dirty="0" smtClean="0">
                          <a:solidFill>
                            <a:srgbClr val="000000"/>
                          </a:solidFill>
                          <a:effectLst/>
                          <a:latin typeface="Calibri" panose="020F0502020204030204" pitchFamily="34" charset="0"/>
                        </a:rPr>
                        <a:t>Sosialtjeneste </a:t>
                      </a:r>
                      <a:r>
                        <a:rPr lang="nb-NO" sz="850" b="1" i="0" u="none" strike="noStrike" dirty="0">
                          <a:solidFill>
                            <a:srgbClr val="000000"/>
                          </a:solidFill>
                          <a:effectLst/>
                          <a:latin typeface="Calibri" panose="020F0502020204030204" pitchFamily="34" charset="0"/>
                        </a:rPr>
                        <a:t>(F242, 243, 281)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-11,8</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-10,9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-6,1</a:t>
                      </a:r>
                    </a:p>
                  </a:txBody>
                  <a:tcPr marL="9525" marR="9525" marT="9525" marB="0" anchor="b"/>
                </a:tc>
                <a:extLst>
                  <a:ext uri="{0D108BD9-81ED-4DB2-BD59-A6C34878D82A}">
                    <a16:rowId xmlns:a16="http://schemas.microsoft.com/office/drawing/2014/main" val="10032"/>
                  </a:ext>
                </a:extLst>
              </a:tr>
              <a:tr h="116893">
                <a:tc>
                  <a:txBody>
                    <a:bodyPr/>
                    <a:lstStyle/>
                    <a:p>
                      <a:pPr algn="l" fontAlgn="b"/>
                      <a:r>
                        <a:rPr lang="nb-NO" sz="850" b="0" i="0" u="none" strike="noStrike" dirty="0">
                          <a:solidFill>
                            <a:srgbClr val="000000"/>
                          </a:solidFill>
                          <a:effectLst/>
                          <a:latin typeface="Calibri" panose="020F0502020204030204" pitchFamily="34" charset="0"/>
                        </a:rPr>
                        <a:t>242 Råd, veiledning og sosialt forebyggende arbeid</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-1,8</a:t>
                      </a:r>
                    </a:p>
                  </a:txBody>
                  <a:tcPr marL="9525" marR="9525" marT="9525" marB="0" anchor="b"/>
                </a:tc>
                <a:extLst>
                  <a:ext uri="{0D108BD9-81ED-4DB2-BD59-A6C34878D82A}">
                    <a16:rowId xmlns:a16="http://schemas.microsoft.com/office/drawing/2014/main" val="10033"/>
                  </a:ext>
                </a:extLst>
              </a:tr>
              <a:tr h="116893">
                <a:tc>
                  <a:txBody>
                    <a:bodyPr/>
                    <a:lstStyle/>
                    <a:p>
                      <a:pPr algn="l" fontAlgn="b"/>
                      <a:r>
                        <a:rPr lang="nb-NO" sz="850" b="0" i="0" u="none" strike="noStrike" dirty="0">
                          <a:solidFill>
                            <a:srgbClr val="000000"/>
                          </a:solidFill>
                          <a:effectLst/>
                          <a:latin typeface="Calibri" panose="020F0502020204030204" pitchFamily="34" charset="0"/>
                        </a:rPr>
                        <a:t>243 Tilbud til personer med rusproblemer</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-4,0</a:t>
                      </a:r>
                    </a:p>
                  </a:txBody>
                  <a:tcPr marL="9525" marR="9525" marT="9525" marB="0" anchor="b"/>
                </a:tc>
                <a:extLst>
                  <a:ext uri="{0D108BD9-81ED-4DB2-BD59-A6C34878D82A}">
                    <a16:rowId xmlns:a16="http://schemas.microsoft.com/office/drawing/2014/main" val="10034"/>
                  </a:ext>
                </a:extLst>
              </a:tr>
              <a:tr h="116893">
                <a:tc>
                  <a:txBody>
                    <a:bodyPr/>
                    <a:lstStyle/>
                    <a:p>
                      <a:pPr algn="l" fontAlgn="b"/>
                      <a:r>
                        <a:rPr lang="nb-NO" sz="850" b="0" i="0" u="none" strike="noStrike" dirty="0">
                          <a:solidFill>
                            <a:srgbClr val="000000"/>
                          </a:solidFill>
                          <a:effectLst/>
                          <a:latin typeface="Calibri" panose="020F0502020204030204" pitchFamily="34" charset="0"/>
                        </a:rPr>
                        <a:t>281 Ytelse til livsopphold</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850" b="0" i="0" u="none" strike="noStrike" dirty="0">
                          <a:solidFill>
                            <a:srgbClr val="000000"/>
                          </a:solidFill>
                          <a:effectLst/>
                          <a:latin typeface="Calibri" panose="020F0502020204030204" pitchFamily="34" charset="0"/>
                        </a:rPr>
                        <a:t>-0,3</a:t>
                      </a:r>
                    </a:p>
                  </a:txBody>
                  <a:tcPr marL="9525" marR="9525" marT="9525" marB="0" anchor="b"/>
                </a:tc>
                <a:extLst>
                  <a:ext uri="{0D108BD9-81ED-4DB2-BD59-A6C34878D82A}">
                    <a16:rowId xmlns:a16="http://schemas.microsoft.com/office/drawing/2014/main" val="10035"/>
                  </a:ext>
                </a:extLst>
              </a:tr>
            </a:tbl>
          </a:graphicData>
        </a:graphic>
      </p:graphicFrame>
    </p:spTree>
    <p:extLst>
      <p:ext uri="{BB962C8B-B14F-4D97-AF65-F5344CB8AC3E}">
        <p14:creationId xmlns:p14="http://schemas.microsoft.com/office/powerpoint/2010/main" val="38607735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Sammenligning av ressursbruk mot </a:t>
            </a:r>
            <a:br>
              <a:rPr lang="nb-NO" dirty="0"/>
            </a:br>
            <a:r>
              <a:rPr lang="nb-NO" dirty="0"/>
              <a:t>aktuelle referansekommuner</a:t>
            </a:r>
          </a:p>
        </p:txBody>
      </p:sp>
      <p:sp>
        <p:nvSpPr>
          <p:cNvPr id="4" name="Plassholder for lysbildenummer 3"/>
          <p:cNvSpPr>
            <a:spLocks noGrp="1"/>
          </p:cNvSpPr>
          <p:nvPr>
            <p:ph type="sldNum" sz="quarter" idx="4"/>
          </p:nvPr>
        </p:nvSpPr>
        <p:spPr/>
        <p:txBody>
          <a:bodyPr/>
          <a:lstStyle/>
          <a:p>
            <a:fld id="{5F14AF08-E40A-C045-91E4-297BC0673CDE}" type="slidenum">
              <a:rPr lang="nb-NO" smtClean="0"/>
              <a:pPr/>
              <a:t>16</a:t>
            </a:fld>
            <a:endParaRPr lang="nb-NO" dirty="0"/>
          </a:p>
        </p:txBody>
      </p:sp>
      <p:graphicFrame>
        <p:nvGraphicFramePr>
          <p:cNvPr id="7" name="Plassholder for innhold 6"/>
          <p:cNvGraphicFramePr>
            <a:graphicFrameLocks noGrp="1"/>
          </p:cNvGraphicFramePr>
          <p:nvPr>
            <p:ph sz="half" idx="1"/>
            <p:extLst>
              <p:ext uri="{D42A27DB-BD31-4B8C-83A1-F6EECF244321}">
                <p14:modId xmlns:p14="http://schemas.microsoft.com/office/powerpoint/2010/main" val="2610687906"/>
              </p:ext>
            </p:extLst>
          </p:nvPr>
        </p:nvGraphicFramePr>
        <p:xfrm>
          <a:off x="281300" y="1895215"/>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Plassholder for innhold 7"/>
          <p:cNvGraphicFramePr>
            <a:graphicFrameLocks noGrp="1"/>
          </p:cNvGraphicFramePr>
          <p:nvPr>
            <p:ph sz="half" idx="2"/>
            <p:extLst>
              <p:ext uri="{D42A27DB-BD31-4B8C-83A1-F6EECF244321}">
                <p14:modId xmlns:p14="http://schemas.microsoft.com/office/powerpoint/2010/main" val="1069469044"/>
              </p:ext>
            </p:extLst>
          </p:nvPr>
        </p:nvGraphicFramePr>
        <p:xfrm>
          <a:off x="4771029" y="1906024"/>
          <a:ext cx="4038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6" name="Plassholder for innhold 2"/>
          <p:cNvSpPr txBox="1">
            <a:spLocks/>
          </p:cNvSpPr>
          <p:nvPr/>
        </p:nvSpPr>
        <p:spPr>
          <a:xfrm>
            <a:off x="304800" y="1371601"/>
            <a:ext cx="8534400" cy="54523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rgbClr val="9CBA72"/>
              </a:buClr>
              <a:buFont typeface="Arial"/>
              <a:buChar char="•"/>
              <a:defRPr sz="2000" kern="1200">
                <a:solidFill>
                  <a:schemeClr val="tx1"/>
                </a:solidFill>
                <a:latin typeface="Arial"/>
                <a:ea typeface="+mn-ea"/>
                <a:cs typeface="Arial"/>
              </a:defRPr>
            </a:lvl1pPr>
            <a:lvl2pPr marL="742950" indent="-285750" algn="l" defTabSz="457200" rtl="0" eaLnBrk="1" latinLnBrk="0" hangingPunct="1">
              <a:spcBef>
                <a:spcPct val="20000"/>
              </a:spcBef>
              <a:buClr>
                <a:srgbClr val="9CBA72"/>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9CBA72"/>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9CBA72"/>
              </a:buClr>
              <a:buFont typeface="Arial"/>
              <a:buChar char="–"/>
              <a:defRPr sz="1400" kern="1200">
                <a:solidFill>
                  <a:schemeClr val="tx1"/>
                </a:solidFill>
                <a:latin typeface="Arial"/>
                <a:ea typeface="+mn-ea"/>
                <a:cs typeface="Arial"/>
              </a:defRPr>
            </a:lvl4pPr>
            <a:lvl5pPr marL="2057400" indent="-228600" algn="l" defTabSz="457200" rtl="0" eaLnBrk="1" latinLnBrk="0" hangingPunct="1">
              <a:spcBef>
                <a:spcPct val="20000"/>
              </a:spcBef>
              <a:buClr>
                <a:srgbClr val="9CBA72"/>
              </a:buClr>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r>
              <a:rPr lang="nb-NO" sz="1200" dirty="0" smtClean="0"/>
              <a:t>Gran er plassert i KOSTRA-gruppe 7</a:t>
            </a:r>
            <a:r>
              <a:rPr lang="nb-NO" sz="1200" dirty="0"/>
              <a:t>, dvs. kommuner med 10.000 til 19.999 innbyggere og lave korrigerte inntekter</a:t>
            </a:r>
            <a:r>
              <a:rPr lang="nb-NO" sz="1200" dirty="0" smtClean="0"/>
              <a:t>.</a:t>
            </a:r>
          </a:p>
          <a:p>
            <a:r>
              <a:rPr lang="nb-NO" sz="1200" dirty="0" smtClean="0"/>
              <a:t>Under er vist innbyggertall og inntektsnivå for «gruppe 7-kommuner» i Innlandet fylke.</a:t>
            </a:r>
          </a:p>
          <a:p>
            <a:endParaRPr lang="nb-NO" sz="1200" dirty="0" smtClean="0"/>
          </a:p>
        </p:txBody>
      </p:sp>
    </p:spTree>
    <p:extLst>
      <p:ext uri="{BB962C8B-B14F-4D97-AF65-F5344CB8AC3E}">
        <p14:creationId xmlns:p14="http://schemas.microsoft.com/office/powerpoint/2010/main" val="281844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nb-NO" dirty="0"/>
              <a:t>Sammenligning av ressursbruk mot </a:t>
            </a:r>
            <a:br>
              <a:rPr lang="nb-NO" dirty="0"/>
            </a:br>
            <a:r>
              <a:rPr lang="nb-NO" dirty="0"/>
              <a:t>aktuelle referansekommuner</a:t>
            </a:r>
          </a:p>
        </p:txBody>
      </p:sp>
      <p:graphicFrame>
        <p:nvGraphicFramePr>
          <p:cNvPr id="8" name="Plassholder for innhold 7"/>
          <p:cNvGraphicFramePr>
            <a:graphicFrameLocks noGrp="1"/>
          </p:cNvGraphicFramePr>
          <p:nvPr>
            <p:ph idx="1"/>
            <p:extLst>
              <p:ext uri="{D42A27DB-BD31-4B8C-83A1-F6EECF244321}">
                <p14:modId xmlns:p14="http://schemas.microsoft.com/office/powerpoint/2010/main" val="3516026878"/>
              </p:ext>
            </p:extLst>
          </p:nvPr>
        </p:nvGraphicFramePr>
        <p:xfrm>
          <a:off x="539554" y="3476237"/>
          <a:ext cx="6768754" cy="2116455"/>
        </p:xfrm>
        <a:graphic>
          <a:graphicData uri="http://schemas.openxmlformats.org/drawingml/2006/table">
            <a:tbl>
              <a:tblPr firstRow="1" bandRow="1">
                <a:tableStyleId>{5C22544A-7EE6-4342-B048-85BDC9FD1C3A}</a:tableStyleId>
              </a:tblPr>
              <a:tblGrid>
                <a:gridCol w="1098823">
                  <a:extLst>
                    <a:ext uri="{9D8B030D-6E8A-4147-A177-3AD203B41FA5}">
                      <a16:colId xmlns:a16="http://schemas.microsoft.com/office/drawing/2014/main" val="1493065602"/>
                    </a:ext>
                  </a:extLst>
                </a:gridCol>
                <a:gridCol w="1010918">
                  <a:extLst>
                    <a:ext uri="{9D8B030D-6E8A-4147-A177-3AD203B41FA5}">
                      <a16:colId xmlns:a16="http://schemas.microsoft.com/office/drawing/2014/main" val="1425371547"/>
                    </a:ext>
                  </a:extLst>
                </a:gridCol>
                <a:gridCol w="966965">
                  <a:extLst>
                    <a:ext uri="{9D8B030D-6E8A-4147-A177-3AD203B41FA5}">
                      <a16:colId xmlns:a16="http://schemas.microsoft.com/office/drawing/2014/main" val="980809249"/>
                    </a:ext>
                  </a:extLst>
                </a:gridCol>
                <a:gridCol w="966965">
                  <a:extLst>
                    <a:ext uri="{9D8B030D-6E8A-4147-A177-3AD203B41FA5}">
                      <a16:colId xmlns:a16="http://schemas.microsoft.com/office/drawing/2014/main" val="1363324557"/>
                    </a:ext>
                  </a:extLst>
                </a:gridCol>
                <a:gridCol w="966965">
                  <a:extLst>
                    <a:ext uri="{9D8B030D-6E8A-4147-A177-3AD203B41FA5}">
                      <a16:colId xmlns:a16="http://schemas.microsoft.com/office/drawing/2014/main" val="2304782239"/>
                    </a:ext>
                  </a:extLst>
                </a:gridCol>
                <a:gridCol w="879059">
                  <a:extLst>
                    <a:ext uri="{9D8B030D-6E8A-4147-A177-3AD203B41FA5}">
                      <a16:colId xmlns:a16="http://schemas.microsoft.com/office/drawing/2014/main" val="3924744182"/>
                    </a:ext>
                  </a:extLst>
                </a:gridCol>
                <a:gridCol w="879059">
                  <a:extLst>
                    <a:ext uri="{9D8B030D-6E8A-4147-A177-3AD203B41FA5}">
                      <a16:colId xmlns:a16="http://schemas.microsoft.com/office/drawing/2014/main" val="1763006834"/>
                    </a:ext>
                  </a:extLst>
                </a:gridCol>
              </a:tblGrid>
              <a:tr h="190500">
                <a:tc>
                  <a:txBody>
                    <a:bodyPr/>
                    <a:lstStyle/>
                    <a:p>
                      <a:pPr algn="l" fontAlgn="b"/>
                      <a:r>
                        <a:rPr lang="nb-NO" sz="1200" b="1" i="0" u="none" strike="noStrike" dirty="0" smtClean="0">
                          <a:solidFill>
                            <a:schemeClr val="bg1"/>
                          </a:solidFill>
                          <a:effectLst/>
                          <a:latin typeface="Calibri" panose="020F0502020204030204" pitchFamily="34" charset="0"/>
                        </a:rPr>
                        <a:t>UB</a:t>
                      </a:r>
                      <a:endParaRPr lang="nb-NO" sz="1200" b="1" i="0" u="none" strike="noStrike" dirty="0">
                        <a:solidFill>
                          <a:schemeClr val="bg1"/>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Gran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Kongsvinger</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Østre Toten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Vestre Toten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Snitt</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smtClean="0">
                          <a:effectLst/>
                        </a:rPr>
                        <a:t>K-gr. </a:t>
                      </a:r>
                      <a:r>
                        <a:rPr lang="nb-NO" sz="1200" u="none" strike="noStrike" dirty="0">
                          <a:effectLst/>
                        </a:rPr>
                        <a:t>7</a:t>
                      </a:r>
                      <a:endParaRPr lang="nb-NO"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81966939"/>
                  </a:ext>
                </a:extLst>
              </a:tr>
              <a:tr h="190500">
                <a:tc>
                  <a:txBody>
                    <a:bodyPr/>
                    <a:lstStyle/>
                    <a:p>
                      <a:pPr algn="l" fontAlgn="b"/>
                      <a:r>
                        <a:rPr lang="nb-NO" sz="1200" u="none" strike="noStrike">
                          <a:effectLst/>
                        </a:rPr>
                        <a:t>Barnehage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0,8015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0,7643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0,8689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0,8144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0,8126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0,9971</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49009575"/>
                  </a:ext>
                </a:extLst>
              </a:tr>
              <a:tr h="190500">
                <a:tc>
                  <a:txBody>
                    <a:bodyPr/>
                    <a:lstStyle/>
                    <a:p>
                      <a:pPr algn="l" fontAlgn="b"/>
                      <a:r>
                        <a:rPr lang="nb-NO" sz="1200" u="none" strike="noStrike">
                          <a:effectLst/>
                        </a:rPr>
                        <a:t>Administrasjon</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0,9848</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0,9664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0,9785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0,9833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0,9752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0,9836</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59301478"/>
                  </a:ext>
                </a:extLst>
              </a:tr>
              <a:tr h="190500">
                <a:tc>
                  <a:txBody>
                    <a:bodyPr/>
                    <a:lstStyle/>
                    <a:p>
                      <a:pPr algn="l" fontAlgn="b"/>
                      <a:r>
                        <a:rPr lang="nb-NO" sz="1200" u="none" strike="noStrike">
                          <a:effectLst/>
                        </a:rPr>
                        <a:t>Landbruk</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dirty="0">
                          <a:effectLst/>
                        </a:rPr>
                        <a:t>2,5296</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1,2416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2,6362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1,7799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1,8476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1,4589</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22262009"/>
                  </a:ext>
                </a:extLst>
              </a:tr>
              <a:tr h="190500">
                <a:tc>
                  <a:txBody>
                    <a:bodyPr/>
                    <a:lstStyle/>
                    <a:p>
                      <a:pPr algn="l" fontAlgn="b"/>
                      <a:r>
                        <a:rPr lang="nb-NO" sz="1200" u="none" strike="noStrike">
                          <a:effectLst/>
                        </a:rPr>
                        <a:t>Grunnskole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0,9700</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0,9062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0,9052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0,8975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0,9034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1,0676</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3191167"/>
                  </a:ext>
                </a:extLst>
              </a:tr>
              <a:tr h="190500">
                <a:tc>
                  <a:txBody>
                    <a:bodyPr/>
                    <a:lstStyle/>
                    <a:p>
                      <a:pPr algn="l" fontAlgn="b"/>
                      <a:r>
                        <a:rPr lang="nb-NO" sz="1200" u="none" strike="noStrike">
                          <a:effectLst/>
                        </a:rPr>
                        <a:t>Pleie og omsorg</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1,2124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1,2573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1,1601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1,1320</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1,1895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1,0002</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79850994"/>
                  </a:ext>
                </a:extLst>
              </a:tr>
              <a:tr h="190500">
                <a:tc>
                  <a:txBody>
                    <a:bodyPr/>
                    <a:lstStyle/>
                    <a:p>
                      <a:pPr algn="l" fontAlgn="b"/>
                      <a:r>
                        <a:rPr lang="nb-NO" sz="1200" u="none" strike="noStrike">
                          <a:effectLst/>
                        </a:rPr>
                        <a:t>Helse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1,0439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1,0586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1,0406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1,0166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1,0406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1,0075</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00378802"/>
                  </a:ext>
                </a:extLst>
              </a:tr>
              <a:tr h="190500">
                <a:tc>
                  <a:txBody>
                    <a:bodyPr/>
                    <a:lstStyle/>
                    <a:p>
                      <a:pPr algn="l" fontAlgn="b"/>
                      <a:r>
                        <a:rPr lang="nb-NO" sz="1200" u="none" strike="noStrike">
                          <a:effectLst/>
                        </a:rPr>
                        <a:t>Barnevern</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0,9562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0,9883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0,8210</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0,9846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0,9334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0,9802</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7392700"/>
                  </a:ext>
                </a:extLst>
              </a:tr>
              <a:tr h="190500">
                <a:tc>
                  <a:txBody>
                    <a:bodyPr/>
                    <a:lstStyle/>
                    <a:p>
                      <a:pPr algn="l" fontAlgn="b"/>
                      <a:r>
                        <a:rPr lang="nb-NO" sz="1200" u="none" strike="noStrike" dirty="0">
                          <a:effectLst/>
                        </a:rPr>
                        <a:t>Sosialhjelp</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0,9739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1,1105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0,8294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0,9287</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0,9670</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0,8641</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92328798"/>
                  </a:ext>
                </a:extLst>
              </a:tr>
              <a:tr h="190500">
                <a:tc>
                  <a:txBody>
                    <a:bodyPr/>
                    <a:lstStyle/>
                    <a:p>
                      <a:pPr algn="l" fontAlgn="b"/>
                      <a:r>
                        <a:rPr lang="nb-NO" sz="1200" b="1" u="none" strike="noStrike" dirty="0">
                          <a:effectLst/>
                        </a:rPr>
                        <a:t>Kostnadsindeks</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u="none" strike="noStrike" dirty="0">
                          <a:effectLst/>
                        </a:rPr>
                        <a:t>1,0355</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u="none" strike="noStrike" dirty="0">
                          <a:effectLst/>
                        </a:rPr>
                        <a:t>1,0349</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u="none" strike="noStrike" dirty="0">
                          <a:effectLst/>
                        </a:rPr>
                        <a:t>0,9971</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u="none" strike="noStrike" dirty="0">
                          <a:effectLst/>
                        </a:rPr>
                        <a:t>0,9867</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u="none" strike="noStrike" dirty="0">
                          <a:effectLst/>
                        </a:rPr>
                        <a:t>1,0087</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u="none" strike="noStrike" dirty="0">
                          <a:effectLst/>
                        </a:rPr>
                        <a:t>1,0080</a:t>
                      </a:r>
                      <a:endParaRPr lang="nb-N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51321884"/>
                  </a:ext>
                </a:extLst>
              </a:tr>
              <a:tr h="190500">
                <a:tc>
                  <a:txBody>
                    <a:bodyPr/>
                    <a:lstStyle/>
                    <a:p>
                      <a:pPr algn="l" fontAlgn="b"/>
                      <a:r>
                        <a:rPr lang="nb-NO" sz="1200" b="1" i="0" u="none" strike="noStrike" dirty="0" smtClean="0">
                          <a:solidFill>
                            <a:srgbClr val="000000"/>
                          </a:solidFill>
                          <a:effectLst/>
                          <a:latin typeface="Calibri" panose="020F0502020204030204" pitchFamily="34" charset="0"/>
                        </a:rPr>
                        <a:t>Korr. frie innt.</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90</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96</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94</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95</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95</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dirty="0" smtClean="0">
                          <a:solidFill>
                            <a:srgbClr val="000000"/>
                          </a:solidFill>
                          <a:effectLst/>
                          <a:latin typeface="Calibri" panose="020F0502020204030204" pitchFamily="34" charset="0"/>
                        </a:rPr>
                        <a:t>95</a:t>
                      </a:r>
                      <a:endParaRPr lang="nb-N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079231707"/>
                  </a:ext>
                </a:extLst>
              </a:tr>
            </a:tbl>
          </a:graphicData>
        </a:graphic>
      </p:graphicFrame>
      <p:sp>
        <p:nvSpPr>
          <p:cNvPr id="5" name="Plassholder for lysbildenummer 4"/>
          <p:cNvSpPr>
            <a:spLocks noGrp="1"/>
          </p:cNvSpPr>
          <p:nvPr>
            <p:ph type="sldNum" sz="quarter" idx="4"/>
          </p:nvPr>
        </p:nvSpPr>
        <p:spPr/>
        <p:txBody>
          <a:bodyPr/>
          <a:lstStyle/>
          <a:p>
            <a:fld id="{5F14AF08-E40A-C045-91E4-297BC0673CDE}" type="slidenum">
              <a:rPr lang="nb-NO" smtClean="0"/>
              <a:pPr/>
              <a:t>17</a:t>
            </a:fld>
            <a:endParaRPr lang="nb-NO" dirty="0"/>
          </a:p>
        </p:txBody>
      </p:sp>
      <p:graphicFrame>
        <p:nvGraphicFramePr>
          <p:cNvPr id="9" name="Tabell 8"/>
          <p:cNvGraphicFramePr>
            <a:graphicFrameLocks noGrp="1"/>
          </p:cNvGraphicFramePr>
          <p:nvPr>
            <p:extLst>
              <p:ext uri="{D42A27DB-BD31-4B8C-83A1-F6EECF244321}">
                <p14:modId xmlns:p14="http://schemas.microsoft.com/office/powerpoint/2010/main" val="3902762312"/>
              </p:ext>
            </p:extLst>
          </p:nvPr>
        </p:nvGraphicFramePr>
        <p:xfrm>
          <a:off x="539554" y="1484784"/>
          <a:ext cx="6768752" cy="1731645"/>
        </p:xfrm>
        <a:graphic>
          <a:graphicData uri="http://schemas.openxmlformats.org/drawingml/2006/table">
            <a:tbl>
              <a:tblPr firstRow="1" bandRow="1">
                <a:tableStyleId>{5C22544A-7EE6-4342-B048-85BDC9FD1C3A}</a:tableStyleId>
              </a:tblPr>
              <a:tblGrid>
                <a:gridCol w="1264141">
                  <a:extLst>
                    <a:ext uri="{9D8B030D-6E8A-4147-A177-3AD203B41FA5}">
                      <a16:colId xmlns:a16="http://schemas.microsoft.com/office/drawing/2014/main" val="2131454162"/>
                    </a:ext>
                  </a:extLst>
                </a:gridCol>
                <a:gridCol w="981442">
                  <a:extLst>
                    <a:ext uri="{9D8B030D-6E8A-4147-A177-3AD203B41FA5}">
                      <a16:colId xmlns:a16="http://schemas.microsoft.com/office/drawing/2014/main" val="3026514449"/>
                    </a:ext>
                  </a:extLst>
                </a:gridCol>
                <a:gridCol w="938771">
                  <a:extLst>
                    <a:ext uri="{9D8B030D-6E8A-4147-A177-3AD203B41FA5}">
                      <a16:colId xmlns:a16="http://schemas.microsoft.com/office/drawing/2014/main" val="2901352318"/>
                    </a:ext>
                  </a:extLst>
                </a:gridCol>
                <a:gridCol w="938771">
                  <a:extLst>
                    <a:ext uri="{9D8B030D-6E8A-4147-A177-3AD203B41FA5}">
                      <a16:colId xmlns:a16="http://schemas.microsoft.com/office/drawing/2014/main" val="2642089918"/>
                    </a:ext>
                  </a:extLst>
                </a:gridCol>
                <a:gridCol w="938771">
                  <a:extLst>
                    <a:ext uri="{9D8B030D-6E8A-4147-A177-3AD203B41FA5}">
                      <a16:colId xmlns:a16="http://schemas.microsoft.com/office/drawing/2014/main" val="3587762157"/>
                    </a:ext>
                  </a:extLst>
                </a:gridCol>
                <a:gridCol w="853428">
                  <a:extLst>
                    <a:ext uri="{9D8B030D-6E8A-4147-A177-3AD203B41FA5}">
                      <a16:colId xmlns:a16="http://schemas.microsoft.com/office/drawing/2014/main" val="2106027766"/>
                    </a:ext>
                  </a:extLst>
                </a:gridCol>
                <a:gridCol w="853428">
                  <a:extLst>
                    <a:ext uri="{9D8B030D-6E8A-4147-A177-3AD203B41FA5}">
                      <a16:colId xmlns:a16="http://schemas.microsoft.com/office/drawing/2014/main" val="1436115596"/>
                    </a:ext>
                  </a:extLst>
                </a:gridCol>
              </a:tblGrid>
              <a:tr h="190500">
                <a:tc>
                  <a:txBody>
                    <a:bodyPr/>
                    <a:lstStyle/>
                    <a:p>
                      <a:pPr algn="l" fontAlgn="b"/>
                      <a:r>
                        <a:rPr lang="nb-NO" sz="1200" u="none" strike="noStrike" dirty="0">
                          <a:effectLst/>
                        </a:rPr>
                        <a:t>Netto driftsutgifter</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Gran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Kongsvinger</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Østre Toten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Vestre Toten</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a:effectLst/>
                        </a:rPr>
                        <a:t>Snitt</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u="none" strike="noStrike" dirty="0" smtClean="0">
                          <a:effectLst/>
                        </a:rPr>
                        <a:t>K-gr. </a:t>
                      </a:r>
                      <a:r>
                        <a:rPr lang="nb-NO" sz="1200" u="none" strike="noStrike" dirty="0">
                          <a:effectLst/>
                        </a:rPr>
                        <a:t>7</a:t>
                      </a:r>
                      <a:endParaRPr lang="nb-NO"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55894307"/>
                  </a:ext>
                </a:extLst>
              </a:tr>
              <a:tr h="190500">
                <a:tc>
                  <a:txBody>
                    <a:bodyPr/>
                    <a:lstStyle/>
                    <a:p>
                      <a:pPr algn="l" fontAlgn="b"/>
                      <a:r>
                        <a:rPr lang="nb-NO" sz="1200" u="none" strike="noStrike">
                          <a:effectLst/>
                        </a:rPr>
                        <a:t>Barnehage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6 684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7 015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7 742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7 228</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7 311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9 009</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33163708"/>
                  </a:ext>
                </a:extLst>
              </a:tr>
              <a:tr h="190500">
                <a:tc>
                  <a:txBody>
                    <a:bodyPr/>
                    <a:lstStyle/>
                    <a:p>
                      <a:pPr algn="l" fontAlgn="b"/>
                      <a:r>
                        <a:rPr lang="nb-NO" sz="1200" u="none" strike="noStrike">
                          <a:effectLst/>
                        </a:rPr>
                        <a:t>Administrasjon</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4 091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4 720</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4 535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5 606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4 919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4 520</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800077"/>
                  </a:ext>
                </a:extLst>
              </a:tr>
              <a:tr h="190500">
                <a:tc>
                  <a:txBody>
                    <a:bodyPr/>
                    <a:lstStyle/>
                    <a:p>
                      <a:pPr algn="l" fontAlgn="b"/>
                      <a:r>
                        <a:rPr lang="nb-NO" sz="1200" u="none" strike="noStrike">
                          <a:effectLst/>
                        </a:rPr>
                        <a:t>Landbruk</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221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186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226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131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183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142</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1486270"/>
                  </a:ext>
                </a:extLst>
              </a:tr>
              <a:tr h="190500">
                <a:tc>
                  <a:txBody>
                    <a:bodyPr/>
                    <a:lstStyle/>
                    <a:p>
                      <a:pPr algn="l" fontAlgn="b"/>
                      <a:r>
                        <a:rPr lang="nb-NO" sz="1200" u="none" strike="noStrike">
                          <a:effectLst/>
                        </a:rPr>
                        <a:t>Grunnskole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13 921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12 376</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14 429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14 489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13 653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14 951</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5610882"/>
                  </a:ext>
                </a:extLst>
              </a:tr>
              <a:tr h="190500">
                <a:tc>
                  <a:txBody>
                    <a:bodyPr/>
                    <a:lstStyle/>
                    <a:p>
                      <a:pPr algn="l" fontAlgn="b"/>
                      <a:r>
                        <a:rPr lang="nb-NO" sz="1200" u="none" strike="noStrike">
                          <a:effectLst/>
                        </a:rPr>
                        <a:t>Pleie og omsorg</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dirty="0">
                          <a:effectLst/>
                        </a:rPr>
                        <a:t>21 062</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20 625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24 823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19 383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21 615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18 809</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46384958"/>
                  </a:ext>
                </a:extLst>
              </a:tr>
              <a:tr h="190500">
                <a:tc>
                  <a:txBody>
                    <a:bodyPr/>
                    <a:lstStyle/>
                    <a:p>
                      <a:pPr algn="l" fontAlgn="b"/>
                      <a:r>
                        <a:rPr lang="nb-NO" sz="1200" u="none" strike="noStrike">
                          <a:effectLst/>
                        </a:rPr>
                        <a:t>Helse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3 267</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2 877</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3 734</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3 252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3 262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3 190</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81169935"/>
                  </a:ext>
                </a:extLst>
              </a:tr>
              <a:tr h="190500">
                <a:tc>
                  <a:txBody>
                    <a:bodyPr/>
                    <a:lstStyle/>
                    <a:p>
                      <a:pPr algn="l" fontAlgn="b"/>
                      <a:r>
                        <a:rPr lang="nb-NO" sz="1200" u="none" strike="noStrike">
                          <a:effectLst/>
                        </a:rPr>
                        <a:t>Barnevern</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1 578</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2 215</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2 772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4 009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2 917</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2 213</a:t>
                      </a:r>
                      <a:endParaRPr lang="nb-NO"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812066"/>
                  </a:ext>
                </a:extLst>
              </a:tr>
              <a:tr h="190500">
                <a:tc>
                  <a:txBody>
                    <a:bodyPr/>
                    <a:lstStyle/>
                    <a:p>
                      <a:pPr algn="l" fontAlgn="b"/>
                      <a:r>
                        <a:rPr lang="nb-NO" sz="1200" u="none" strike="noStrike" dirty="0" smtClean="0">
                          <a:effectLst/>
                        </a:rPr>
                        <a:t>Sosialtjeneste</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1 763</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3 011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1 211</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1 972</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a:effectLst/>
                        </a:rPr>
                        <a:t>2 129</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u="none" strike="noStrike" dirty="0">
                          <a:effectLst/>
                        </a:rPr>
                        <a:t>1 887</a:t>
                      </a:r>
                      <a:endParaRPr lang="nb-NO"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76360559"/>
                  </a:ext>
                </a:extLst>
              </a:tr>
            </a:tbl>
          </a:graphicData>
        </a:graphic>
      </p:graphicFrame>
    </p:spTree>
    <p:extLst>
      <p:ext uri="{BB962C8B-B14F-4D97-AF65-F5344CB8AC3E}">
        <p14:creationId xmlns:p14="http://schemas.microsoft.com/office/powerpoint/2010/main" val="2310659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nb-NO" dirty="0"/>
              <a:t>Sammenligning av ressursbruk mot </a:t>
            </a:r>
            <a:br>
              <a:rPr lang="nb-NO" dirty="0"/>
            </a:br>
            <a:r>
              <a:rPr lang="nb-NO" dirty="0"/>
              <a:t>aktuelle </a:t>
            </a:r>
            <a:r>
              <a:rPr lang="nb-NO" dirty="0" smtClean="0"/>
              <a:t>referansekommuner (2)</a:t>
            </a:r>
            <a:endParaRPr lang="nb-NO" dirty="0"/>
          </a:p>
        </p:txBody>
      </p:sp>
      <p:sp>
        <p:nvSpPr>
          <p:cNvPr id="5" name="Plassholder for lysbildenummer 4"/>
          <p:cNvSpPr>
            <a:spLocks noGrp="1"/>
          </p:cNvSpPr>
          <p:nvPr>
            <p:ph type="sldNum" sz="quarter" idx="4"/>
          </p:nvPr>
        </p:nvSpPr>
        <p:spPr/>
        <p:txBody>
          <a:bodyPr/>
          <a:lstStyle/>
          <a:p>
            <a:fld id="{5F14AF08-E40A-C045-91E4-297BC0673CDE}" type="slidenum">
              <a:rPr lang="nb-NO" smtClean="0"/>
              <a:pPr/>
              <a:t>18</a:t>
            </a:fld>
            <a:endParaRPr lang="nb-NO" dirty="0"/>
          </a:p>
        </p:txBody>
      </p:sp>
      <p:graphicFrame>
        <p:nvGraphicFramePr>
          <p:cNvPr id="8" name="Plassholder for innhold 7"/>
          <p:cNvGraphicFramePr>
            <a:graphicFrameLocks noGrp="1"/>
          </p:cNvGraphicFramePr>
          <p:nvPr>
            <p:ph idx="1"/>
            <p:extLst>
              <p:ext uri="{D42A27DB-BD31-4B8C-83A1-F6EECF244321}">
                <p14:modId xmlns:p14="http://schemas.microsoft.com/office/powerpoint/2010/main" val="2009638194"/>
              </p:ext>
            </p:extLst>
          </p:nvPr>
        </p:nvGraphicFramePr>
        <p:xfrm>
          <a:off x="304800" y="1205210"/>
          <a:ext cx="8534400" cy="4754563"/>
        </p:xfrm>
        <a:graphic>
          <a:graphicData uri="http://schemas.openxmlformats.org/drawingml/2006/chart">
            <c:chart xmlns:c="http://schemas.openxmlformats.org/drawingml/2006/chart" xmlns:r="http://schemas.openxmlformats.org/officeDocument/2006/relationships" r:id="rId2"/>
          </a:graphicData>
        </a:graphic>
      </p:graphicFrame>
      <p:sp>
        <p:nvSpPr>
          <p:cNvPr id="7" name="Rektangel 6"/>
          <p:cNvSpPr/>
          <p:nvPr/>
        </p:nvSpPr>
        <p:spPr>
          <a:xfrm>
            <a:off x="827584" y="6064696"/>
            <a:ext cx="7488832"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Utgiftsjusterte netto driftsutgifter i kr per innb. 2020.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SSB/KMD/beregninger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213520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p:cNvSpPr>
            <a:spLocks noGrp="1"/>
          </p:cNvSpPr>
          <p:nvPr>
            <p:ph type="sldNum" sz="quarter" idx="4"/>
          </p:nvPr>
        </p:nvSpPr>
        <p:spPr/>
        <p:txBody>
          <a:bodyPr/>
          <a:lstStyle/>
          <a:p>
            <a:fld id="{5F14AF08-E40A-C045-91E4-297BC0673CDE}" type="slidenum">
              <a:rPr lang="nb-NO" smtClean="0"/>
              <a:pPr/>
              <a:t>19</a:t>
            </a:fld>
            <a:endParaRPr lang="nb-NO" dirty="0"/>
          </a:p>
        </p:txBody>
      </p:sp>
      <p:sp>
        <p:nvSpPr>
          <p:cNvPr id="9" name="Tittel 1"/>
          <p:cNvSpPr>
            <a:spLocks noGrp="1"/>
          </p:cNvSpPr>
          <p:nvPr>
            <p:ph type="title"/>
          </p:nvPr>
        </p:nvSpPr>
        <p:spPr/>
        <p:txBody>
          <a:bodyPr>
            <a:normAutofit/>
          </a:bodyPr>
          <a:lstStyle/>
          <a:p>
            <a:r>
              <a:rPr lang="nb-NO" sz="2400" dirty="0" smtClean="0"/>
              <a:t>Sammenligning av ressursbruk mot </a:t>
            </a:r>
            <a:br>
              <a:rPr lang="nb-NO" sz="2400" dirty="0" smtClean="0"/>
            </a:br>
            <a:r>
              <a:rPr lang="nb-NO" sz="2400" dirty="0" smtClean="0"/>
              <a:t>aktuelle referansekommuner (3)</a:t>
            </a:r>
            <a:endParaRPr lang="nb-NO" sz="2400" dirty="0"/>
          </a:p>
        </p:txBody>
      </p:sp>
      <p:sp>
        <p:nvSpPr>
          <p:cNvPr id="3" name="Rektangel 2"/>
          <p:cNvSpPr/>
          <p:nvPr/>
        </p:nvSpPr>
        <p:spPr>
          <a:xfrm>
            <a:off x="899592" y="5892987"/>
            <a:ext cx="7939608" cy="369332"/>
          </a:xfrm>
          <a:prstGeom prst="rect">
            <a:avLst/>
          </a:prstGeom>
        </p:spPr>
        <p:txBody>
          <a:bodyPr wrap="square">
            <a:spAutoFit/>
          </a:bodyPr>
          <a:lstStyle/>
          <a:p>
            <a:pPr>
              <a:spcBef>
                <a:spcPts val="1200"/>
              </a:spcBef>
              <a:spcAft>
                <a:spcPts val="1200"/>
              </a:spcAft>
            </a:pPr>
            <a:r>
              <a:rPr lang="nb-NO" sz="900" i="1" dirty="0">
                <a:latin typeface="Calibri" panose="020F0502020204030204" pitchFamily="34" charset="0"/>
                <a:ea typeface="Calibri" panose="020F0502020204030204" pitchFamily="34" charset="0"/>
                <a:cs typeface="Calibri" panose="020F0502020204030204" pitchFamily="34" charset="0"/>
              </a:rPr>
              <a:t>Mer-/mindreforbruk </a:t>
            </a:r>
            <a:r>
              <a:rPr lang="nb-NO" sz="900" i="1" dirty="0" smtClean="0">
                <a:latin typeface="Calibri" panose="020F0502020204030204" pitchFamily="34" charset="0"/>
                <a:ea typeface="Calibri" panose="020F0502020204030204" pitchFamily="34" charset="0"/>
                <a:cs typeface="Calibri" panose="020F0502020204030204" pitchFamily="34" charset="0"/>
              </a:rPr>
              <a:t>Gran </a:t>
            </a:r>
            <a:r>
              <a:rPr lang="nb-NO" sz="900" i="1" dirty="0">
                <a:latin typeface="Calibri" panose="020F0502020204030204" pitchFamily="34" charset="0"/>
                <a:ea typeface="Calibri" panose="020F0502020204030204" pitchFamily="34" charset="0"/>
                <a:cs typeface="Calibri" panose="020F0502020204030204" pitchFamily="34" charset="0"/>
              </a:rPr>
              <a:t>kommune. Gjennomsnitt </a:t>
            </a:r>
            <a:r>
              <a:rPr lang="nb-NO" sz="900" i="1" dirty="0" smtClean="0">
                <a:latin typeface="Calibri" panose="020F0502020204030204" pitchFamily="34" charset="0"/>
                <a:ea typeface="Calibri" panose="020F0502020204030204" pitchFamily="34" charset="0"/>
                <a:cs typeface="Calibri" panose="020F0502020204030204" pitchFamily="34" charset="0"/>
              </a:rPr>
              <a:t>sammenligningskommuner, K-gr. 7 og «Normert og inntektsjustert nivå</a:t>
            </a:r>
            <a:r>
              <a:rPr lang="nb-NO" sz="900" i="1" dirty="0">
                <a:latin typeface="Calibri" panose="020F0502020204030204" pitchFamily="34" charset="0"/>
                <a:ea typeface="Calibri" panose="020F0502020204030204" pitchFamily="34" charset="0"/>
                <a:cs typeface="Calibri" panose="020F0502020204030204" pitchFamily="34" charset="0"/>
              </a:rPr>
              <a:t>» for </a:t>
            </a:r>
            <a:r>
              <a:rPr lang="nb-NO" sz="900" i="1" dirty="0" smtClean="0">
                <a:latin typeface="Calibri" panose="020F0502020204030204" pitchFamily="34" charset="0"/>
                <a:ea typeface="Calibri" panose="020F0502020204030204" pitchFamily="34" charset="0"/>
                <a:cs typeface="Calibri" panose="020F0502020204030204" pitchFamily="34" charset="0"/>
              </a:rPr>
              <a:t>Gran. </a:t>
            </a:r>
            <a:r>
              <a:rPr lang="nb-NO" sz="900" i="1" dirty="0">
                <a:latin typeface="Calibri" panose="020F0502020204030204" pitchFamily="34" charset="0"/>
                <a:ea typeface="Calibri" panose="020F0502020204030204" pitchFamily="34" charset="0"/>
                <a:cs typeface="Calibri" panose="020F0502020204030204" pitchFamily="34" charset="0"/>
              </a:rPr>
              <a:t>Mill. kr. </a:t>
            </a:r>
            <a:r>
              <a:rPr lang="nb-NO" sz="900" i="1" dirty="0" smtClean="0">
                <a:latin typeface="Calibri" panose="020F0502020204030204" pitchFamily="34" charset="0"/>
                <a:ea typeface="Calibri" panose="020F0502020204030204" pitchFamily="34" charset="0"/>
                <a:cs typeface="Calibri" panose="020F0502020204030204" pitchFamily="34" charset="0"/>
              </a:rPr>
              <a:t>Kilde</a:t>
            </a:r>
            <a:r>
              <a:rPr lang="nb-NO" sz="900" i="1" dirty="0">
                <a:latin typeface="Calibri" panose="020F0502020204030204" pitchFamily="34" charset="0"/>
                <a:ea typeface="Calibri" panose="020F0502020204030204" pitchFamily="34" charset="0"/>
                <a:cs typeface="Calibri" panose="020F0502020204030204" pitchFamily="34" charset="0"/>
              </a:rPr>
              <a:t>: SSB/KMD/beregninger ved TF</a:t>
            </a:r>
          </a:p>
        </p:txBody>
      </p:sp>
      <p:graphicFrame>
        <p:nvGraphicFramePr>
          <p:cNvPr id="6" name="Diagram 5"/>
          <p:cNvGraphicFramePr>
            <a:graphicFrameLocks/>
          </p:cNvGraphicFramePr>
          <p:nvPr>
            <p:extLst>
              <p:ext uri="{D42A27DB-BD31-4B8C-83A1-F6EECF244321}">
                <p14:modId xmlns:p14="http://schemas.microsoft.com/office/powerpoint/2010/main" val="1865298759"/>
              </p:ext>
            </p:extLst>
          </p:nvPr>
        </p:nvGraphicFramePr>
        <p:xfrm>
          <a:off x="899592" y="1412776"/>
          <a:ext cx="6840760" cy="43204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827775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lstStyle/>
          <a:p>
            <a:r>
              <a:rPr lang="nb-NO" dirty="0" smtClean="0"/>
              <a:t>Innledning</a:t>
            </a:r>
            <a:endParaRPr lang="nb-NO" dirty="0"/>
          </a:p>
        </p:txBody>
      </p:sp>
      <p:sp>
        <p:nvSpPr>
          <p:cNvPr id="7" name="Plassholder for innhold 6"/>
          <p:cNvSpPr>
            <a:spLocks noGrp="1"/>
          </p:cNvSpPr>
          <p:nvPr>
            <p:ph idx="1"/>
          </p:nvPr>
        </p:nvSpPr>
        <p:spPr/>
        <p:txBody>
          <a:bodyPr/>
          <a:lstStyle/>
          <a:p>
            <a:pPr marL="0" indent="0">
              <a:buNone/>
            </a:pPr>
            <a:r>
              <a:rPr lang="nb-NO" dirty="0"/>
              <a:t>Vi har utarbeidet en økonomianalyse som skal illustrere hvordan kommunens ressursbruk på ulike tjenesteområder harmonerer med kommunens økonomiske rammebetingelser. </a:t>
            </a:r>
          </a:p>
          <a:p>
            <a:pPr lvl="1"/>
            <a:r>
              <a:rPr lang="nb-NO" dirty="0"/>
              <a:t>Med en slik analyse kan man komme på sporet av tjenesteområder som synes å ligge høyere i ressursbruk enn det behovet skulle tilsi. Tjenester (funksjoner i KOSTRA-sammenheng) som gjennomgående viser et merforbruk i en slik sammenheng, vil i utgangspunktet være mer aktuelle å søke etter omstillings- og effektiviseringstiltak på enn på de tjenestene som ikke synes å ha spesielt høyt forbruk.</a:t>
            </a:r>
          </a:p>
          <a:p>
            <a:endParaRPr lang="nb-NO" dirty="0"/>
          </a:p>
        </p:txBody>
      </p:sp>
      <p:sp>
        <p:nvSpPr>
          <p:cNvPr id="5" name="Plassholder for lysbildenummer 4"/>
          <p:cNvSpPr>
            <a:spLocks noGrp="1"/>
          </p:cNvSpPr>
          <p:nvPr>
            <p:ph type="sldNum" sz="quarter" idx="4"/>
          </p:nvPr>
        </p:nvSpPr>
        <p:spPr/>
        <p:txBody>
          <a:bodyPr/>
          <a:lstStyle/>
          <a:p>
            <a:fld id="{5F14AF08-E40A-C045-91E4-297BC0673CDE}" type="slidenum">
              <a:rPr lang="nb-NO" smtClean="0"/>
              <a:pPr/>
              <a:t>2</a:t>
            </a:fld>
            <a:endParaRPr lang="nb-NO" dirty="0"/>
          </a:p>
        </p:txBody>
      </p:sp>
    </p:spTree>
    <p:extLst>
      <p:ext uri="{BB962C8B-B14F-4D97-AF65-F5344CB8AC3E}">
        <p14:creationId xmlns:p14="http://schemas.microsoft.com/office/powerpoint/2010/main" val="41299474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p:cNvSpPr>
            <a:spLocks noGrp="1"/>
          </p:cNvSpPr>
          <p:nvPr>
            <p:ph type="title"/>
          </p:nvPr>
        </p:nvSpPr>
        <p:spPr/>
        <p:txBody>
          <a:bodyPr>
            <a:normAutofit fontScale="90000"/>
          </a:bodyPr>
          <a:lstStyle/>
          <a:p>
            <a:r>
              <a:rPr lang="nb-NO" dirty="0"/>
              <a:t>Ressursbruk på andre utvalgte tjenesteområder i 2020</a:t>
            </a:r>
          </a:p>
        </p:txBody>
      </p:sp>
      <p:sp>
        <p:nvSpPr>
          <p:cNvPr id="5" name="Plassholder for lysbildenummer 4"/>
          <p:cNvSpPr>
            <a:spLocks noGrp="1"/>
          </p:cNvSpPr>
          <p:nvPr>
            <p:ph type="sldNum" sz="quarter" idx="4"/>
          </p:nvPr>
        </p:nvSpPr>
        <p:spPr/>
        <p:txBody>
          <a:bodyPr/>
          <a:lstStyle/>
          <a:p>
            <a:fld id="{5F14AF08-E40A-C045-91E4-297BC0673CDE}" type="slidenum">
              <a:rPr lang="nb-NO" smtClean="0"/>
              <a:pPr/>
              <a:t>20</a:t>
            </a:fld>
            <a:endParaRPr lang="nb-NO" dirty="0"/>
          </a:p>
        </p:txBody>
      </p:sp>
      <p:graphicFrame>
        <p:nvGraphicFramePr>
          <p:cNvPr id="8" name="Plassholder for innhold 7"/>
          <p:cNvGraphicFramePr>
            <a:graphicFrameLocks noGrp="1"/>
          </p:cNvGraphicFramePr>
          <p:nvPr>
            <p:ph idx="1"/>
            <p:extLst>
              <p:ext uri="{D42A27DB-BD31-4B8C-83A1-F6EECF244321}">
                <p14:modId xmlns:p14="http://schemas.microsoft.com/office/powerpoint/2010/main" val="212706279"/>
              </p:ext>
            </p:extLst>
          </p:nvPr>
        </p:nvGraphicFramePr>
        <p:xfrm>
          <a:off x="304800" y="1371600"/>
          <a:ext cx="8534400" cy="4754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42064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r>
              <a:rPr lang="nb-NO" dirty="0"/>
              <a:t>R</a:t>
            </a:r>
            <a:r>
              <a:rPr lang="nb-NO" dirty="0" smtClean="0"/>
              <a:t>essursbruk </a:t>
            </a:r>
            <a:r>
              <a:rPr lang="nb-NO" dirty="0"/>
              <a:t>på </a:t>
            </a:r>
            <a:r>
              <a:rPr lang="nb-NO" dirty="0" smtClean="0"/>
              <a:t>andre utvalgte tjenesteområder i 2020</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21</a:t>
            </a:fld>
            <a:endParaRPr lang="nb-NO" dirty="0"/>
          </a:p>
        </p:txBody>
      </p:sp>
      <p:sp>
        <p:nvSpPr>
          <p:cNvPr id="7" name="Rektangel 6"/>
          <p:cNvSpPr/>
          <p:nvPr/>
        </p:nvSpPr>
        <p:spPr>
          <a:xfrm>
            <a:off x="1115616" y="6003052"/>
            <a:ext cx="7258000" cy="230832"/>
          </a:xfrm>
          <a:prstGeom prst="rect">
            <a:avLst/>
          </a:prstGeom>
        </p:spPr>
        <p:txBody>
          <a:bodyPr wrap="square">
            <a:spAutoFit/>
          </a:bodyPr>
          <a:lstStyle/>
          <a:p>
            <a:pPr>
              <a:spcBef>
                <a:spcPts val="1200"/>
              </a:spcBef>
              <a:spcAft>
                <a:spcPts val="1200"/>
              </a:spcAft>
            </a:pPr>
            <a:r>
              <a:rPr lang="nb-NO" sz="900" i="1" dirty="0">
                <a:ea typeface="Calibri" panose="020F0502020204030204" pitchFamily="34" charset="0"/>
                <a:cs typeface="Arial" panose="020B0604020202020204" pitchFamily="34" charset="0"/>
              </a:rPr>
              <a:t>Illustrasjon av ressursbruk på områder utenfor IS. </a:t>
            </a:r>
            <a:r>
              <a:rPr lang="nb-NO" sz="900" i="1" dirty="0" smtClean="0">
                <a:ea typeface="Calibri" panose="020F0502020204030204" pitchFamily="34" charset="0"/>
                <a:cs typeface="Arial" panose="020B0604020202020204" pitchFamily="34" charset="0"/>
              </a:rPr>
              <a:t>Gran </a:t>
            </a:r>
            <a:r>
              <a:rPr lang="nb-NO" sz="900" i="1" dirty="0">
                <a:ea typeface="Calibri" panose="020F0502020204030204" pitchFamily="34" charset="0"/>
                <a:cs typeface="Arial" panose="020B0604020202020204" pitchFamily="34" charset="0"/>
              </a:rPr>
              <a:t>kommune </a:t>
            </a:r>
            <a:r>
              <a:rPr lang="nb-NO" sz="900" i="1" dirty="0" smtClean="0">
                <a:ea typeface="Calibri" panose="020F0502020204030204" pitchFamily="34" charset="0"/>
                <a:cs typeface="Arial" panose="020B0604020202020204" pitchFamily="34" charset="0"/>
              </a:rPr>
              <a:t>2020. Mill. kr.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SSB/KMD/beregninger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graphicFrame>
        <p:nvGraphicFramePr>
          <p:cNvPr id="10" name="Diagram 9"/>
          <p:cNvGraphicFramePr>
            <a:graphicFrameLocks/>
          </p:cNvGraphicFramePr>
          <p:nvPr>
            <p:extLst>
              <p:ext uri="{D42A27DB-BD31-4B8C-83A1-F6EECF244321}">
                <p14:modId xmlns:p14="http://schemas.microsoft.com/office/powerpoint/2010/main" val="1581447849"/>
              </p:ext>
            </p:extLst>
          </p:nvPr>
        </p:nvGraphicFramePr>
        <p:xfrm>
          <a:off x="1331640" y="1412776"/>
          <a:ext cx="6408712" cy="43924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775124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400" dirty="0" smtClean="0"/>
              <a:t>KOSTRA- og effektivitetsanalyse, </a:t>
            </a:r>
            <a:br>
              <a:rPr lang="nb-NO" sz="2400" dirty="0" smtClean="0"/>
            </a:br>
            <a:r>
              <a:rPr lang="nb-NO" sz="2400" dirty="0" smtClean="0"/>
              <a:t>Gran kommune 2019-2020</a:t>
            </a:r>
            <a:endParaRPr lang="nb-NO" sz="2400"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22</a:t>
            </a:fld>
            <a:endParaRPr lang="nb-NO" dirty="0"/>
          </a:p>
        </p:txBody>
      </p:sp>
      <p:graphicFrame>
        <p:nvGraphicFramePr>
          <p:cNvPr id="5" name="Tabell 4"/>
          <p:cNvGraphicFramePr>
            <a:graphicFrameLocks noGrp="1"/>
          </p:cNvGraphicFramePr>
          <p:nvPr>
            <p:extLst/>
          </p:nvPr>
        </p:nvGraphicFramePr>
        <p:xfrm>
          <a:off x="1187624" y="1218962"/>
          <a:ext cx="6552728" cy="2501265"/>
        </p:xfrm>
        <a:graphic>
          <a:graphicData uri="http://schemas.openxmlformats.org/drawingml/2006/table">
            <a:tbl>
              <a:tblPr firstRow="1" bandRow="1">
                <a:tableStyleId>{5C22544A-7EE6-4342-B048-85BDC9FD1C3A}</a:tableStyleId>
              </a:tblPr>
              <a:tblGrid>
                <a:gridCol w="2135159">
                  <a:extLst>
                    <a:ext uri="{9D8B030D-6E8A-4147-A177-3AD203B41FA5}">
                      <a16:colId xmlns:a16="http://schemas.microsoft.com/office/drawing/2014/main" val="20000"/>
                    </a:ext>
                  </a:extLst>
                </a:gridCol>
                <a:gridCol w="1472523">
                  <a:extLst>
                    <a:ext uri="{9D8B030D-6E8A-4147-A177-3AD203B41FA5}">
                      <a16:colId xmlns:a16="http://schemas.microsoft.com/office/drawing/2014/main" val="20001"/>
                    </a:ext>
                  </a:extLst>
                </a:gridCol>
                <a:gridCol w="1472523">
                  <a:extLst>
                    <a:ext uri="{9D8B030D-6E8A-4147-A177-3AD203B41FA5}">
                      <a16:colId xmlns:a16="http://schemas.microsoft.com/office/drawing/2014/main" val="20002"/>
                    </a:ext>
                  </a:extLst>
                </a:gridCol>
                <a:gridCol w="1472523">
                  <a:extLst>
                    <a:ext uri="{9D8B030D-6E8A-4147-A177-3AD203B41FA5}">
                      <a16:colId xmlns:a16="http://schemas.microsoft.com/office/drawing/2014/main" val="20003"/>
                    </a:ext>
                  </a:extLst>
                </a:gridCol>
              </a:tblGrid>
              <a:tr h="190500">
                <a:tc>
                  <a:txBody>
                    <a:bodyPr/>
                    <a:lstStyle/>
                    <a:p>
                      <a:pPr algn="ctr" fontAlgn="b"/>
                      <a:endParaRPr lang="nb-NO" sz="1200" b="1" i="0" u="none" strike="noStrike" dirty="0">
                        <a:solidFill>
                          <a:schemeClr val="tx1"/>
                        </a:solidFill>
                        <a:effectLst/>
                        <a:latin typeface="+mn-lt"/>
                      </a:endParaRPr>
                    </a:p>
                  </a:txBody>
                  <a:tcPr marL="9525" marR="9525" marT="9525" marB="0" anchor="b"/>
                </a:tc>
                <a:tc gridSpan="3">
                  <a:txBody>
                    <a:bodyPr/>
                    <a:lstStyle/>
                    <a:p>
                      <a:pPr algn="ctr" fontAlgn="b"/>
                      <a:r>
                        <a:rPr lang="nb-NO" sz="1200" b="1" u="none" strike="noStrike" dirty="0">
                          <a:solidFill>
                            <a:schemeClr val="bg1"/>
                          </a:solidFill>
                          <a:effectLst/>
                          <a:latin typeface="+mn-lt"/>
                        </a:rPr>
                        <a:t>Mer-/</a:t>
                      </a:r>
                      <a:r>
                        <a:rPr lang="nb-NO" sz="1200" b="1" u="none" strike="noStrike" dirty="0" smtClean="0">
                          <a:solidFill>
                            <a:schemeClr val="bg1"/>
                          </a:solidFill>
                          <a:effectLst/>
                          <a:latin typeface="+mn-lt"/>
                        </a:rPr>
                        <a:t>mindreforbruk sammenlignet</a:t>
                      </a:r>
                      <a:r>
                        <a:rPr lang="nb-NO" sz="1200" b="1" u="none" strike="noStrike" baseline="0" dirty="0" smtClean="0">
                          <a:solidFill>
                            <a:schemeClr val="bg1"/>
                          </a:solidFill>
                          <a:effectLst/>
                          <a:latin typeface="+mn-lt"/>
                        </a:rPr>
                        <a:t> med</a:t>
                      </a:r>
                      <a:r>
                        <a:rPr lang="nb-NO" sz="1200" b="1" u="none" strike="noStrike" dirty="0" smtClean="0">
                          <a:solidFill>
                            <a:schemeClr val="bg1"/>
                          </a:solidFill>
                          <a:effectLst/>
                          <a:latin typeface="+mn-lt"/>
                        </a:rPr>
                        <a:t> «normert nivå» (mill. </a:t>
                      </a:r>
                      <a:r>
                        <a:rPr lang="nb-NO" sz="1200" b="1" u="none" strike="noStrike" dirty="0">
                          <a:solidFill>
                            <a:schemeClr val="bg1"/>
                          </a:solidFill>
                          <a:effectLst/>
                          <a:latin typeface="+mn-lt"/>
                        </a:rPr>
                        <a:t>kr)</a:t>
                      </a:r>
                      <a:endParaRPr lang="nb-NO" sz="1200" b="1" i="0" u="none" strike="noStrike" dirty="0">
                        <a:solidFill>
                          <a:schemeClr val="bg1"/>
                        </a:solidFill>
                        <a:effectLst/>
                        <a:latin typeface="+mn-lt"/>
                      </a:endParaRPr>
                    </a:p>
                  </a:txBody>
                  <a:tcPr marL="9525" marR="9525" marT="9525"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0"/>
                  </a:ext>
                </a:extLst>
              </a:tr>
              <a:tr h="190500">
                <a:tc>
                  <a:txBody>
                    <a:bodyPr/>
                    <a:lstStyle/>
                    <a:p>
                      <a:pPr algn="ctr" fontAlgn="b"/>
                      <a:endParaRPr lang="nb-NO" sz="1200" b="1" i="0" u="none" strike="noStrike" dirty="0">
                        <a:solidFill>
                          <a:schemeClr val="tx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2019</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2020</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a:solidFill>
                            <a:schemeClr val="bg1"/>
                          </a:solidFill>
                          <a:effectLst/>
                          <a:latin typeface="+mn-lt"/>
                        </a:rPr>
                        <a:t>Endring</a:t>
                      </a:r>
                      <a:endParaRPr lang="nb-NO" sz="1200" b="1" i="0" u="none" strike="noStrike" dirty="0">
                        <a:solidFill>
                          <a:schemeClr val="bg1"/>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10001"/>
                  </a:ext>
                </a:extLst>
              </a:tr>
              <a:tr h="190500">
                <a:tc>
                  <a:txBody>
                    <a:bodyPr/>
                    <a:lstStyle/>
                    <a:p>
                      <a:pPr algn="l" fontAlgn="b"/>
                      <a:r>
                        <a:rPr lang="nb-NO" sz="1200" b="0" i="0" u="none" strike="noStrike" dirty="0">
                          <a:solidFill>
                            <a:srgbClr val="000000"/>
                          </a:solidFill>
                          <a:effectLst/>
                          <a:latin typeface="+mn-lt"/>
                        </a:rPr>
                        <a:t>Barnehage</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-6,6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-9,1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-2,5</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200" b="0" i="0" u="none" strike="noStrike">
                          <a:solidFill>
                            <a:srgbClr val="000000"/>
                          </a:solidFill>
                          <a:effectLst/>
                          <a:latin typeface="+mn-lt"/>
                        </a:rPr>
                        <a:t>Administrasjon</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-7,4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-8,5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200" b="0" i="0" u="none" strike="noStrike" dirty="0" smtClean="0">
                          <a:solidFill>
                            <a:srgbClr val="000000"/>
                          </a:solidFill>
                          <a:effectLst/>
                          <a:latin typeface="+mn-lt"/>
                        </a:rPr>
                        <a:t>Landbruk</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-0,7</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nb-NO" sz="1200" b="0" i="0" u="none" strike="noStrike" dirty="0">
                          <a:solidFill>
                            <a:srgbClr val="000000"/>
                          </a:solidFill>
                          <a:effectLst/>
                          <a:latin typeface="+mn-lt"/>
                        </a:rPr>
                        <a:t>Grunnskole</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14,7</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-11,8</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nb-NO" sz="1200" b="0" i="0" u="none" strike="noStrike" dirty="0" smtClean="0">
                          <a:solidFill>
                            <a:srgbClr val="000000"/>
                          </a:solidFill>
                          <a:effectLst/>
                          <a:latin typeface="+mn-lt"/>
                        </a:rPr>
                        <a:t>Pleie </a:t>
                      </a:r>
                      <a:r>
                        <a:rPr lang="nb-NO" sz="1200" b="0" i="0" u="none" strike="noStrike" dirty="0">
                          <a:solidFill>
                            <a:srgbClr val="000000"/>
                          </a:solidFill>
                          <a:effectLst/>
                          <a:latin typeface="+mn-lt"/>
                        </a:rPr>
                        <a:t>og omsorg</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-32,0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-39,4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-7,4</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nb-NO" sz="1200" b="0" i="0" u="none" strike="noStrike" dirty="0">
                          <a:solidFill>
                            <a:srgbClr val="000000"/>
                          </a:solidFill>
                          <a:effectLst/>
                          <a:latin typeface="+mn-lt"/>
                        </a:rPr>
                        <a:t>Kommunehelse</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nb-NO" sz="1200" b="0" i="0" u="none" strike="noStrike" dirty="0">
                          <a:solidFill>
                            <a:srgbClr val="000000"/>
                          </a:solidFill>
                          <a:effectLst/>
                          <a:latin typeface="+mn-lt"/>
                        </a:rPr>
                        <a:t>Barnevern</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-6,6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-2,8</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nb-NO" sz="1200" b="0" i="0" u="none" strike="noStrike">
                          <a:solidFill>
                            <a:srgbClr val="000000"/>
                          </a:solidFill>
                          <a:effectLst/>
                          <a:latin typeface="+mn-lt"/>
                        </a:rPr>
                        <a:t>Sosialtjeneste</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nb-NO" sz="1200" b="1" i="0" u="none" strike="noStrike" dirty="0">
                          <a:solidFill>
                            <a:srgbClr val="000000"/>
                          </a:solidFill>
                          <a:effectLst/>
                          <a:latin typeface="+mn-lt"/>
                        </a:rPr>
                        <a:t>Sum</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-51,7</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-77,2</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0010"/>
                  </a:ext>
                </a:extLst>
              </a:tr>
              <a:tr h="190500">
                <a:tc>
                  <a:txBody>
                    <a:bodyPr/>
                    <a:lstStyle/>
                    <a:p>
                      <a:pPr algn="l" fontAlgn="b"/>
                      <a:r>
                        <a:rPr lang="nb-NO" sz="1200" b="0" i="1" u="none" strike="noStrike" dirty="0">
                          <a:solidFill>
                            <a:srgbClr val="000000"/>
                          </a:solidFill>
                          <a:effectLst/>
                          <a:latin typeface="+mn-lt"/>
                        </a:rPr>
                        <a:t>Inntektsjustering</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-71,7</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-82,4</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-10,7</a:t>
                      </a:r>
                    </a:p>
                  </a:txBody>
                  <a:tcPr marL="9525" marR="9525" marT="9525" marB="0" anchor="b"/>
                </a:tc>
                <a:extLst>
                  <a:ext uri="{0D108BD9-81ED-4DB2-BD59-A6C34878D82A}">
                    <a16:rowId xmlns:a16="http://schemas.microsoft.com/office/drawing/2014/main" val="10011"/>
                  </a:ext>
                </a:extLst>
              </a:tr>
              <a:tr h="190500">
                <a:tc>
                  <a:txBody>
                    <a:bodyPr/>
                    <a:lstStyle/>
                    <a:p>
                      <a:pPr algn="l" fontAlgn="b"/>
                      <a:r>
                        <a:rPr lang="nb-NO" sz="1200" b="1" i="0" u="none" strike="noStrike" dirty="0">
                          <a:solidFill>
                            <a:srgbClr val="000000"/>
                          </a:solidFill>
                          <a:effectLst/>
                          <a:latin typeface="+mn-lt"/>
                        </a:rPr>
                        <a:t>Sum inntektsjustert</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20,0</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5,2</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-14,8</a:t>
                      </a:r>
                    </a:p>
                  </a:txBody>
                  <a:tcPr marL="9525" marR="9525" marT="9525" marB="0" anchor="b"/>
                </a:tc>
                <a:extLst>
                  <a:ext uri="{0D108BD9-81ED-4DB2-BD59-A6C34878D82A}">
                    <a16:rowId xmlns:a16="http://schemas.microsoft.com/office/drawing/2014/main" val="10012"/>
                  </a:ext>
                </a:extLst>
              </a:tr>
            </a:tbl>
          </a:graphicData>
        </a:graphic>
      </p:graphicFrame>
      <p:graphicFrame>
        <p:nvGraphicFramePr>
          <p:cNvPr id="6" name="Tabell 5"/>
          <p:cNvGraphicFramePr>
            <a:graphicFrameLocks noGrp="1"/>
          </p:cNvGraphicFramePr>
          <p:nvPr>
            <p:extLst/>
          </p:nvPr>
        </p:nvGraphicFramePr>
        <p:xfrm>
          <a:off x="160864" y="4095750"/>
          <a:ext cx="4896544" cy="2116455"/>
        </p:xfrm>
        <a:graphic>
          <a:graphicData uri="http://schemas.openxmlformats.org/drawingml/2006/table">
            <a:tbl>
              <a:tblPr firstRow="1" bandRow="1">
                <a:tableStyleId>{5C22544A-7EE6-4342-B048-85BDC9FD1C3A}</a:tableStyleId>
              </a:tblPr>
              <a:tblGrid>
                <a:gridCol w="1260489">
                  <a:extLst>
                    <a:ext uri="{9D8B030D-6E8A-4147-A177-3AD203B41FA5}">
                      <a16:colId xmlns:a16="http://schemas.microsoft.com/office/drawing/2014/main" val="20000"/>
                    </a:ext>
                  </a:extLst>
                </a:gridCol>
                <a:gridCol w="573641">
                  <a:extLst>
                    <a:ext uri="{9D8B030D-6E8A-4147-A177-3AD203B41FA5}">
                      <a16:colId xmlns:a16="http://schemas.microsoft.com/office/drawing/2014/main" val="20001"/>
                    </a:ext>
                  </a:extLst>
                </a:gridCol>
                <a:gridCol w="615760">
                  <a:extLst>
                    <a:ext uri="{9D8B030D-6E8A-4147-A177-3AD203B41FA5}">
                      <a16:colId xmlns:a16="http://schemas.microsoft.com/office/drawing/2014/main" val="20002"/>
                    </a:ext>
                  </a:extLst>
                </a:gridCol>
                <a:gridCol w="649686">
                  <a:extLst>
                    <a:ext uri="{9D8B030D-6E8A-4147-A177-3AD203B41FA5}">
                      <a16:colId xmlns:a16="http://schemas.microsoft.com/office/drawing/2014/main" val="20003"/>
                    </a:ext>
                  </a:extLst>
                </a:gridCol>
                <a:gridCol w="573641">
                  <a:extLst>
                    <a:ext uri="{9D8B030D-6E8A-4147-A177-3AD203B41FA5}">
                      <a16:colId xmlns:a16="http://schemas.microsoft.com/office/drawing/2014/main" val="20004"/>
                    </a:ext>
                  </a:extLst>
                </a:gridCol>
                <a:gridCol w="573641">
                  <a:extLst>
                    <a:ext uri="{9D8B030D-6E8A-4147-A177-3AD203B41FA5}">
                      <a16:colId xmlns:a16="http://schemas.microsoft.com/office/drawing/2014/main" val="20005"/>
                    </a:ext>
                  </a:extLst>
                </a:gridCol>
                <a:gridCol w="649686">
                  <a:extLst>
                    <a:ext uri="{9D8B030D-6E8A-4147-A177-3AD203B41FA5}">
                      <a16:colId xmlns:a16="http://schemas.microsoft.com/office/drawing/2014/main" val="20006"/>
                    </a:ext>
                  </a:extLst>
                </a:gridCol>
              </a:tblGrid>
              <a:tr h="190500">
                <a:tc>
                  <a:txBody>
                    <a:bodyPr/>
                    <a:lstStyle/>
                    <a:p>
                      <a:pPr algn="ctr" fontAlgn="b"/>
                      <a:endParaRPr lang="nb-NO" sz="1200" b="1" i="0" u="none" strike="noStrike" dirty="0">
                        <a:solidFill>
                          <a:schemeClr val="tx1"/>
                        </a:solidFill>
                        <a:effectLst/>
                        <a:latin typeface="+mj-lt"/>
                      </a:endParaRPr>
                    </a:p>
                  </a:txBody>
                  <a:tcPr marL="9525" marR="9525" marT="9525" marB="0" anchor="b"/>
                </a:tc>
                <a:tc gridSpan="6">
                  <a:txBody>
                    <a:bodyPr/>
                    <a:lstStyle/>
                    <a:p>
                      <a:pPr algn="ctr" fontAlgn="b"/>
                      <a:r>
                        <a:rPr lang="nn-NO" sz="1200" u="none" strike="noStrike" dirty="0">
                          <a:effectLst/>
                        </a:rPr>
                        <a:t>Netto driftsutgifter </a:t>
                      </a:r>
                      <a:r>
                        <a:rPr lang="nn-NO" sz="1200" u="none" strike="noStrike" dirty="0" smtClean="0">
                          <a:effectLst/>
                        </a:rPr>
                        <a:t>2019-2020 </a:t>
                      </a:r>
                      <a:r>
                        <a:rPr lang="nn-NO" sz="1200" u="none" strike="noStrike" dirty="0">
                          <a:effectLst/>
                        </a:rPr>
                        <a:t>(kr per innb.)</a:t>
                      </a:r>
                      <a:endParaRPr lang="nn-NO" sz="1200" b="1" i="0" u="none" strike="noStrike" dirty="0">
                        <a:solidFill>
                          <a:schemeClr val="tx1"/>
                        </a:solidFill>
                        <a:effectLst/>
                        <a:latin typeface="+mj-lt"/>
                      </a:endParaRPr>
                    </a:p>
                  </a:txBody>
                  <a:tcPr marL="9525" marR="9525" marT="9525" marB="0" anchor="b"/>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pPr algn="ctr" fontAlgn="b"/>
                      <a:endParaRPr lang="nb-NO" sz="1100" b="1" i="0" u="none" strike="noStrike" dirty="0">
                        <a:solidFill>
                          <a:schemeClr val="tx1"/>
                        </a:solidFill>
                        <a:effectLst/>
                        <a:latin typeface="Calibri" panose="020F0502020204030204" pitchFamily="34" charset="0"/>
                      </a:endParaRPr>
                    </a:p>
                  </a:txBody>
                  <a:tcPr marL="9525" marR="9525" marT="9525" marB="0" anchor="b">
                    <a:solidFill>
                      <a:schemeClr val="accent2"/>
                    </a:solidFill>
                  </a:tcPr>
                </a:tc>
                <a:tc hMerge="1">
                  <a:txBody>
                    <a:bodyPr/>
                    <a:lstStyle/>
                    <a:p>
                      <a:pPr algn="ctr" fontAlgn="b"/>
                      <a:endParaRPr lang="nb-NO" sz="1100" b="1" i="0" u="none" strike="noStrike" dirty="0">
                        <a:solidFill>
                          <a:schemeClr val="tx1"/>
                        </a:solidFill>
                        <a:effectLst/>
                        <a:latin typeface="Calibri" panose="020F0502020204030204" pitchFamily="34" charset="0"/>
                      </a:endParaRPr>
                    </a:p>
                  </a:txBody>
                  <a:tcPr marL="9525" marR="9525" marT="9525" marB="0" anchor="b">
                    <a:solidFill>
                      <a:schemeClr val="accent2"/>
                    </a:solidFill>
                  </a:tcPr>
                </a:tc>
                <a:extLst>
                  <a:ext uri="{0D108BD9-81ED-4DB2-BD59-A6C34878D82A}">
                    <a16:rowId xmlns:a16="http://schemas.microsoft.com/office/drawing/2014/main" val="10000"/>
                  </a:ext>
                </a:extLst>
              </a:tr>
              <a:tr h="190500">
                <a:tc>
                  <a:txBody>
                    <a:bodyPr/>
                    <a:lstStyle/>
                    <a:p>
                      <a:pPr algn="ctr" fontAlgn="b"/>
                      <a:endParaRPr lang="nb-NO" sz="1200" b="1" i="0" u="none" strike="noStrike" dirty="0">
                        <a:solidFill>
                          <a:schemeClr val="tx1"/>
                        </a:solidFill>
                        <a:effectLst/>
                        <a:latin typeface="+mj-lt"/>
                      </a:endParaRPr>
                    </a:p>
                  </a:txBody>
                  <a:tcPr marL="9525" marR="9525" marT="9525" marB="0" anchor="b"/>
                </a:tc>
                <a:tc gridSpan="3">
                  <a:txBody>
                    <a:bodyPr/>
                    <a:lstStyle/>
                    <a:p>
                      <a:pPr algn="ctr" fontAlgn="b"/>
                      <a:r>
                        <a:rPr lang="nb-NO" sz="1200" b="1" u="none" strike="noStrike" dirty="0" smtClean="0">
                          <a:effectLst/>
                        </a:rPr>
                        <a:t>Gran</a:t>
                      </a:r>
                      <a:endParaRPr lang="nb-NO" sz="1200" b="1" i="0" u="none" strike="noStrike" dirty="0">
                        <a:solidFill>
                          <a:schemeClr val="tx1"/>
                        </a:solidFill>
                        <a:effectLst/>
                        <a:latin typeface="+mj-lt"/>
                      </a:endParaRPr>
                    </a:p>
                  </a:txBody>
                  <a:tcPr marL="9525" marR="9525" marT="9525" marB="0" anchor="b"/>
                </a:tc>
                <a:tc hMerge="1">
                  <a:txBody>
                    <a:bodyPr/>
                    <a:lstStyle/>
                    <a:p>
                      <a:endParaRPr lang="nb-NO"/>
                    </a:p>
                  </a:txBody>
                  <a:tcPr/>
                </a:tc>
                <a:tc hMerge="1">
                  <a:txBody>
                    <a:bodyPr/>
                    <a:lstStyle/>
                    <a:p>
                      <a:endParaRPr lang="nb-NO"/>
                    </a:p>
                  </a:txBody>
                  <a:tcPr/>
                </a:tc>
                <a:tc gridSpan="3">
                  <a:txBody>
                    <a:bodyPr/>
                    <a:lstStyle/>
                    <a:p>
                      <a:pPr algn="ctr" fontAlgn="b"/>
                      <a:r>
                        <a:rPr lang="nb-NO" sz="1200" b="1" u="none" strike="noStrike" dirty="0" smtClean="0">
                          <a:effectLst/>
                        </a:rPr>
                        <a:t>Landet</a:t>
                      </a:r>
                      <a:endParaRPr lang="nb-NO" sz="1200" b="1" i="0" u="none" strike="noStrike" dirty="0">
                        <a:solidFill>
                          <a:schemeClr val="tx1"/>
                        </a:solidFill>
                        <a:effectLst/>
                        <a:latin typeface="+mj-lt"/>
                      </a:endParaRPr>
                    </a:p>
                  </a:txBody>
                  <a:tcPr marL="9525" marR="9525" marT="9525"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1"/>
                  </a:ext>
                </a:extLst>
              </a:tr>
              <a:tr h="190500">
                <a:tc>
                  <a:txBody>
                    <a:bodyPr/>
                    <a:lstStyle/>
                    <a:p>
                      <a:pPr algn="ctr" fontAlgn="b"/>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2019</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2020</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a:effectLst/>
                        </a:rPr>
                        <a:t>Endring</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2019</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2020</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a:effectLst/>
                        </a:rPr>
                        <a:t>Endring</a:t>
                      </a:r>
                      <a:endParaRPr lang="nb-NO" sz="12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200" u="none" strike="noStrike" dirty="0">
                          <a:effectLst/>
                        </a:rPr>
                        <a:t>Barnehage</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7 125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6 684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-6,2 %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9 080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9 174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1,0 %</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200" u="none" strike="noStrike" dirty="0">
                          <a:effectLst/>
                        </a:rPr>
                        <a:t>Administrasjon</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4 245</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4 091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-3,6 %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4 918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4 790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-2,6 %</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nb-NO" sz="1200" u="none" strike="noStrike" dirty="0" smtClean="0">
                          <a:effectLst/>
                        </a:rPr>
                        <a:t>Landbruk</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228</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221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-3,1 %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115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-5,6 %</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nb-NO" sz="1200" u="none" strike="noStrike" dirty="0">
                          <a:effectLst/>
                        </a:rPr>
                        <a:t>Grunnskole</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14 822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13 921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-6,1 %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14 129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14 131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0,0 %</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nb-NO" sz="1200" u="none" strike="noStrike" dirty="0">
                          <a:effectLst/>
                        </a:rPr>
                        <a:t>Pleie og omsorg</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22 503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22 382</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-0,5 %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19 575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19 763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1,0 %</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nb-NO" sz="1200" u="none" strike="noStrike">
                          <a:effectLst/>
                        </a:rPr>
                        <a:t>Kommunehelse</a:t>
                      </a:r>
                      <a:endParaRPr lang="nb-NO" sz="1200" b="0" i="0" u="none" strike="noStrike">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2 772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3 267</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17,8 %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3 030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3 470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14,5 %</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nb-NO" sz="1200" u="none" strike="noStrike">
                          <a:effectLst/>
                        </a:rPr>
                        <a:t>Barnevern</a:t>
                      </a:r>
                      <a:endParaRPr lang="nb-NO" sz="1200" b="0" i="0" u="none" strike="noStrike">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1 935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1 578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-18,5 %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2 261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2 155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-4,7 %</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nb-NO" sz="1200" u="none" strike="noStrike" dirty="0" smtClean="0">
                          <a:effectLst/>
                        </a:rPr>
                        <a:t>Sosialtjeneste</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1 749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1 763</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0,8 %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2 727</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2 631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-3,5 %</a:t>
                      </a:r>
                    </a:p>
                  </a:txBody>
                  <a:tcPr marL="9525" marR="9525" marT="9525" marB="0" anchor="b"/>
                </a:tc>
                <a:extLst>
                  <a:ext uri="{0D108BD9-81ED-4DB2-BD59-A6C34878D82A}">
                    <a16:rowId xmlns:a16="http://schemas.microsoft.com/office/drawing/2014/main" val="10010"/>
                  </a:ext>
                </a:extLst>
              </a:tr>
            </a:tbl>
          </a:graphicData>
        </a:graphic>
      </p:graphicFrame>
      <p:graphicFrame>
        <p:nvGraphicFramePr>
          <p:cNvPr id="7" name="Tabell 6"/>
          <p:cNvGraphicFramePr>
            <a:graphicFrameLocks noGrp="1"/>
          </p:cNvGraphicFramePr>
          <p:nvPr>
            <p:extLst/>
          </p:nvPr>
        </p:nvGraphicFramePr>
        <p:xfrm>
          <a:off x="5345400" y="4095750"/>
          <a:ext cx="3550412" cy="2116455"/>
        </p:xfrm>
        <a:graphic>
          <a:graphicData uri="http://schemas.openxmlformats.org/drawingml/2006/table">
            <a:tbl>
              <a:tblPr firstRow="1" bandRow="1">
                <a:tableStyleId>{5C22544A-7EE6-4342-B048-85BDC9FD1C3A}</a:tableStyleId>
              </a:tblPr>
              <a:tblGrid>
                <a:gridCol w="1264412">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190500">
                <a:tc>
                  <a:txBody>
                    <a:bodyPr/>
                    <a:lstStyle/>
                    <a:p>
                      <a:pPr algn="ctr" fontAlgn="b"/>
                      <a:endParaRPr lang="nb-NO" sz="1200" b="1" i="0" u="none" strike="noStrike" dirty="0">
                        <a:solidFill>
                          <a:schemeClr val="tx1"/>
                        </a:solidFill>
                        <a:effectLst/>
                        <a:latin typeface="+mn-lt"/>
                      </a:endParaRPr>
                    </a:p>
                  </a:txBody>
                  <a:tcPr marL="9525" marR="9525" marT="9525" marB="0" anchor="b"/>
                </a:tc>
                <a:tc gridSpan="3">
                  <a:txBody>
                    <a:bodyPr/>
                    <a:lstStyle/>
                    <a:p>
                      <a:pPr algn="ctr" fontAlgn="b"/>
                      <a:r>
                        <a:rPr lang="nb-NO" sz="1200" b="1" i="0" u="none" strike="noStrike" dirty="0" smtClean="0">
                          <a:solidFill>
                            <a:schemeClr val="bg1"/>
                          </a:solidFill>
                          <a:effectLst/>
                          <a:latin typeface="+mn-lt"/>
                        </a:rPr>
                        <a:t>Kostnadsindeks 2019-2020</a:t>
                      </a:r>
                      <a:endParaRPr lang="nb-NO" sz="1200" b="1" i="0" u="none" strike="noStrike" dirty="0">
                        <a:solidFill>
                          <a:schemeClr val="bg1"/>
                        </a:solidFill>
                        <a:effectLst/>
                        <a:latin typeface="+mn-lt"/>
                      </a:endParaRPr>
                    </a:p>
                  </a:txBody>
                  <a:tcPr marL="9525" marR="9525" marT="9525"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0"/>
                  </a:ext>
                </a:extLst>
              </a:tr>
              <a:tr h="190500">
                <a:tc>
                  <a:txBody>
                    <a:bodyPr/>
                    <a:lstStyle/>
                    <a:p>
                      <a:pPr algn="ctr" fontAlgn="b"/>
                      <a:endParaRPr lang="nb-NO" sz="1200" b="1" i="0" u="none" strike="noStrike" dirty="0">
                        <a:solidFill>
                          <a:schemeClr val="tx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2019</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2020</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a:solidFill>
                            <a:schemeClr val="bg1"/>
                          </a:solidFill>
                          <a:effectLst/>
                          <a:latin typeface="+mn-lt"/>
                        </a:rPr>
                        <a:t>Endring</a:t>
                      </a:r>
                      <a:endParaRPr lang="nb-NO" sz="1200" b="1" i="0" u="none" strike="noStrike" dirty="0">
                        <a:solidFill>
                          <a:schemeClr val="bg1"/>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10001"/>
                  </a:ext>
                </a:extLst>
              </a:tr>
              <a:tr h="190500">
                <a:tc>
                  <a:txBody>
                    <a:bodyPr/>
                    <a:lstStyle/>
                    <a:p>
                      <a:pPr algn="l" fontAlgn="b"/>
                      <a:r>
                        <a:rPr lang="nb-NO" sz="1200" u="none" strike="noStrike" dirty="0">
                          <a:effectLst/>
                          <a:latin typeface="+mn-lt"/>
                        </a:rPr>
                        <a:t>Barnehage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0,8389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0,8015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-3,7 %</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200" u="none" strike="noStrike" dirty="0">
                          <a:effectLst/>
                          <a:latin typeface="+mn-lt"/>
                        </a:rPr>
                        <a:t>Administrasjon</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0,9712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0,9848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200" b="0" i="0" u="none" strike="noStrike" dirty="0" smtClean="0">
                          <a:solidFill>
                            <a:srgbClr val="000000"/>
                          </a:solidFill>
                          <a:effectLst/>
                          <a:latin typeface="+mn-lt"/>
                        </a:rPr>
                        <a:t>Landbruk</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2,5310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2,5296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-0,1 %</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nb-NO" sz="1200" u="none" strike="noStrike" dirty="0">
                          <a:effectLst/>
                          <a:latin typeface="+mn-lt"/>
                        </a:rPr>
                        <a:t>Grunnskole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0,9744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0,9700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-0,4 %</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nb-NO" sz="1200" u="none" strike="noStrike" dirty="0" smtClean="0">
                          <a:effectLst/>
                          <a:latin typeface="+mn-lt"/>
                        </a:rPr>
                        <a:t>Pleie </a:t>
                      </a:r>
                      <a:r>
                        <a:rPr lang="nb-NO" sz="1200" u="none" strike="noStrike" dirty="0">
                          <a:effectLst/>
                          <a:latin typeface="+mn-lt"/>
                        </a:rPr>
                        <a:t>og omsorg</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1,2038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1,2124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0,9 %</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nb-NO" sz="1200" u="none" strike="noStrike" dirty="0">
                          <a:effectLst/>
                          <a:latin typeface="+mn-lt"/>
                        </a:rPr>
                        <a:t>Kommunehelse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1,0361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1,0439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0,8 %</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nb-NO" sz="1200" u="none" strike="noStrike" dirty="0">
                          <a:effectLst/>
                          <a:latin typeface="+mn-lt"/>
                        </a:rPr>
                        <a:t>Barnevern</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0,9793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0,9562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-2,3 %</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nb-NO" sz="1200" u="none" strike="noStrike" dirty="0" smtClean="0">
                          <a:effectLst/>
                          <a:latin typeface="+mn-lt"/>
                        </a:rPr>
                        <a:t>Sosialtjeneste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0,9312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0,9739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4,3 %</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nb-NO" sz="1200" b="1" u="none" strike="noStrike" dirty="0">
                          <a:effectLst/>
                          <a:latin typeface="+mn-lt"/>
                        </a:rPr>
                        <a:t>Totalt</a:t>
                      </a:r>
                      <a:endParaRPr lang="nb-NO" sz="1200" b="1" i="0" u="none" strike="noStrike" dirty="0">
                        <a:solidFill>
                          <a:srgbClr val="000000"/>
                        </a:solidFill>
                        <a:effectLst/>
                        <a:latin typeface="+mn-lt"/>
                      </a:endParaRP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1,0350</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1,0355</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0,0 %</a:t>
                      </a:r>
                    </a:p>
                  </a:txBody>
                  <a:tcPr marL="9525" marR="9525" marT="9525" marB="0" anchor="b"/>
                </a:tc>
                <a:extLst>
                  <a:ext uri="{0D108BD9-81ED-4DB2-BD59-A6C34878D82A}">
                    <a16:rowId xmlns:a16="http://schemas.microsoft.com/office/drawing/2014/main" val="10010"/>
                  </a:ext>
                </a:extLst>
              </a:tr>
            </a:tbl>
          </a:graphicData>
        </a:graphic>
      </p:graphicFrame>
      <p:sp>
        <p:nvSpPr>
          <p:cNvPr id="8" name="Rektangel 7"/>
          <p:cNvSpPr/>
          <p:nvPr/>
        </p:nvSpPr>
        <p:spPr>
          <a:xfrm>
            <a:off x="84624" y="1817608"/>
            <a:ext cx="1080120" cy="1200329"/>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Mer-/mindreforbruk ift. «normert nivå. Gran kommune. 2019-2020. Mill. kr.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KOSTRA/KMD/ 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sp>
        <p:nvSpPr>
          <p:cNvPr id="9" name="Rektangel 8"/>
          <p:cNvSpPr/>
          <p:nvPr/>
        </p:nvSpPr>
        <p:spPr>
          <a:xfrm>
            <a:off x="84624" y="3859529"/>
            <a:ext cx="4487376"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Netto driftsutgifter i kr per innb. 2019-2020.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KMD, 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sp>
        <p:nvSpPr>
          <p:cNvPr id="10" name="Rektangel 9"/>
          <p:cNvSpPr/>
          <p:nvPr/>
        </p:nvSpPr>
        <p:spPr>
          <a:xfrm>
            <a:off x="5240504" y="3860244"/>
            <a:ext cx="3877188"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Kostnadsindeks 2019-2020. Gran kommune.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KMD/TF</a:t>
            </a:r>
            <a:endParaRPr lang="nb-NO" sz="900" i="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4646996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Befolkningsframskrivinger fra Telemarksforsking</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23</a:t>
            </a:fld>
            <a:endParaRPr lang="nb-NO"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842399396"/>
              </p:ext>
            </p:extLst>
          </p:nvPr>
        </p:nvGraphicFramePr>
        <p:xfrm>
          <a:off x="304800" y="1371600"/>
          <a:ext cx="8534400" cy="47545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65376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title"/>
          </p:nvPr>
        </p:nvSpPr>
        <p:spPr/>
        <p:txBody>
          <a:bodyPr/>
          <a:lstStyle/>
          <a:p>
            <a:r>
              <a:rPr lang="nb-NO" dirty="0"/>
              <a:t>Framtidig </a:t>
            </a:r>
            <a:r>
              <a:rPr lang="nb-NO" dirty="0" smtClean="0"/>
              <a:t>utgiftsbehov</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24</a:t>
            </a:fld>
            <a:endParaRPr lang="nb-NO" dirty="0"/>
          </a:p>
        </p:txBody>
      </p:sp>
      <p:sp>
        <p:nvSpPr>
          <p:cNvPr id="9" name="Rektangel 8"/>
          <p:cNvSpPr/>
          <p:nvPr/>
        </p:nvSpPr>
        <p:spPr>
          <a:xfrm>
            <a:off x="355551" y="6010747"/>
            <a:ext cx="4470497" cy="230832"/>
          </a:xfrm>
          <a:prstGeom prst="rect">
            <a:avLst/>
          </a:prstGeom>
        </p:spPr>
        <p:txBody>
          <a:bodyPr wrap="square">
            <a:spAutoFit/>
          </a:bodyPr>
          <a:lstStyle/>
          <a:p>
            <a:pPr>
              <a:spcBef>
                <a:spcPts val="600"/>
              </a:spcBef>
              <a:spcAft>
                <a:spcPts val="1200"/>
              </a:spcAft>
            </a:pPr>
            <a:r>
              <a:rPr lang="nb-NO" sz="900" i="1" dirty="0">
                <a:latin typeface="Calibri" panose="020F0502020204030204" pitchFamily="34" charset="0"/>
                <a:ea typeface="Calibri" panose="020F0502020204030204" pitchFamily="34" charset="0"/>
                <a:cs typeface="Calibri" panose="020F0502020204030204" pitchFamily="34" charset="0"/>
              </a:rPr>
              <a:t>Beregnet utgiftsbehov på ulike sentrale tjenesteområder </a:t>
            </a:r>
            <a:r>
              <a:rPr lang="nb-NO" sz="900" i="1" dirty="0" smtClean="0">
                <a:latin typeface="Calibri" panose="020F0502020204030204" pitchFamily="34" charset="0"/>
                <a:ea typeface="Calibri" panose="020F0502020204030204" pitchFamily="34" charset="0"/>
                <a:cs typeface="Calibri" panose="020F0502020204030204" pitchFamily="34" charset="0"/>
              </a:rPr>
              <a:t>2021-2040</a:t>
            </a:r>
            <a:r>
              <a:rPr lang="nb-NO" sz="900" i="1" dirty="0">
                <a:latin typeface="Calibri" panose="020F0502020204030204" pitchFamily="34" charset="0"/>
                <a:ea typeface="Calibri" panose="020F0502020204030204" pitchFamily="34" charset="0"/>
                <a:cs typeface="Calibri" panose="020F0502020204030204" pitchFamily="34" charset="0"/>
              </a:rPr>
              <a:t>. </a:t>
            </a:r>
            <a:r>
              <a:rPr lang="nb-NO" sz="900" i="1" dirty="0" smtClean="0">
                <a:latin typeface="Calibri" panose="020F0502020204030204" pitchFamily="34" charset="0"/>
                <a:ea typeface="Calibri" panose="020F0502020204030204" pitchFamily="34" charset="0"/>
                <a:cs typeface="Calibri" panose="020F0502020204030204" pitchFamily="34" charset="0"/>
              </a:rPr>
              <a:t>SSB MMMM</a:t>
            </a:r>
            <a:endParaRPr lang="nb-NO" sz="900" i="1" dirty="0">
              <a:latin typeface="Calibri" panose="020F0502020204030204" pitchFamily="34" charset="0"/>
              <a:ea typeface="Calibri" panose="020F0502020204030204" pitchFamily="34" charset="0"/>
              <a:cs typeface="Calibri" panose="020F0502020204030204" pitchFamily="34" charset="0"/>
            </a:endParaRPr>
          </a:p>
        </p:txBody>
      </p:sp>
      <p:sp>
        <p:nvSpPr>
          <p:cNvPr id="12" name="Rektangel 11"/>
          <p:cNvSpPr/>
          <p:nvPr/>
        </p:nvSpPr>
        <p:spPr>
          <a:xfrm>
            <a:off x="4716016" y="6010747"/>
            <a:ext cx="4320480" cy="230832"/>
          </a:xfrm>
          <a:prstGeom prst="rect">
            <a:avLst/>
          </a:prstGeom>
        </p:spPr>
        <p:txBody>
          <a:bodyPr wrap="square">
            <a:spAutoFit/>
          </a:bodyPr>
          <a:lstStyle/>
          <a:p>
            <a:pPr>
              <a:spcBef>
                <a:spcPts val="1200"/>
              </a:spcBef>
              <a:spcAft>
                <a:spcPts val="1200"/>
              </a:spcAft>
            </a:pPr>
            <a:r>
              <a:rPr lang="nb-NO" sz="900" i="1" dirty="0">
                <a:latin typeface="Calibri" panose="020F0502020204030204" pitchFamily="34" charset="0"/>
                <a:ea typeface="Calibri" panose="020F0502020204030204" pitchFamily="34" charset="0"/>
                <a:cs typeface="Calibri" panose="020F0502020204030204" pitchFamily="34" charset="0"/>
              </a:rPr>
              <a:t>Utvikling i beregnet utgiftsbehov ulike sentrale tjenesteområder 2020-2040. </a:t>
            </a:r>
            <a:r>
              <a:rPr lang="nb-NO" sz="900" i="1" dirty="0" smtClean="0">
                <a:latin typeface="Calibri" panose="020F0502020204030204" pitchFamily="34" charset="0"/>
                <a:ea typeface="Calibri" panose="020F0502020204030204" pitchFamily="34" charset="0"/>
                <a:cs typeface="Calibri" panose="020F0502020204030204" pitchFamily="34" charset="0"/>
              </a:rPr>
              <a:t>SSB MMMM</a:t>
            </a:r>
            <a:endParaRPr lang="nb-NO" sz="900" i="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11" name="Plassholder for innhold 10"/>
          <p:cNvGraphicFramePr>
            <a:graphicFrameLocks noGrp="1"/>
          </p:cNvGraphicFramePr>
          <p:nvPr>
            <p:ph sz="half" idx="1"/>
            <p:extLst>
              <p:ext uri="{D42A27DB-BD31-4B8C-83A1-F6EECF244321}">
                <p14:modId xmlns:p14="http://schemas.microsoft.com/office/powerpoint/2010/main" val="2530499855"/>
              </p:ext>
            </p:extLst>
          </p:nvPr>
        </p:nvGraphicFramePr>
        <p:xfrm>
          <a:off x="299354" y="1412776"/>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Plassholder for innhold 12"/>
          <p:cNvGraphicFramePr>
            <a:graphicFrameLocks noGrp="1"/>
          </p:cNvGraphicFramePr>
          <p:nvPr>
            <p:ph sz="half" idx="2"/>
            <p:extLst>
              <p:ext uri="{D42A27DB-BD31-4B8C-83A1-F6EECF244321}">
                <p14:modId xmlns:p14="http://schemas.microsoft.com/office/powerpoint/2010/main" val="4075283492"/>
              </p:ext>
            </p:extLst>
          </p:nvPr>
        </p:nvGraphicFramePr>
        <p:xfrm>
          <a:off x="48006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7740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p:cNvSpPr>
            <a:spLocks noGrp="1"/>
          </p:cNvSpPr>
          <p:nvPr>
            <p:ph type="ctrTitle"/>
          </p:nvPr>
        </p:nvSpPr>
        <p:spPr/>
        <p:txBody>
          <a:bodyPr/>
          <a:lstStyle/>
          <a:p>
            <a:r>
              <a:rPr lang="nb-NO" dirty="0" smtClean="0"/>
              <a:t>Vedlegg</a:t>
            </a:r>
            <a:endParaRPr lang="nb-NO" dirty="0"/>
          </a:p>
        </p:txBody>
      </p:sp>
      <p:sp>
        <p:nvSpPr>
          <p:cNvPr id="6" name="Undertittel 5"/>
          <p:cNvSpPr>
            <a:spLocks noGrp="1"/>
          </p:cNvSpPr>
          <p:nvPr>
            <p:ph type="subTitle" idx="1"/>
          </p:nvPr>
        </p:nvSpPr>
        <p:spPr/>
        <p:txBody>
          <a:bodyPr/>
          <a:lstStyle/>
          <a:p>
            <a:endParaRPr lang="nb-NO"/>
          </a:p>
        </p:txBody>
      </p:sp>
      <p:sp>
        <p:nvSpPr>
          <p:cNvPr id="4" name="Plassholder for lysbildenummer 3"/>
          <p:cNvSpPr>
            <a:spLocks noGrp="1"/>
          </p:cNvSpPr>
          <p:nvPr>
            <p:ph type="sldNum" sz="quarter" idx="4294967295"/>
          </p:nvPr>
        </p:nvSpPr>
        <p:spPr>
          <a:xfrm>
            <a:off x="8534400" y="6324600"/>
            <a:ext cx="609600" cy="365125"/>
          </a:xfrm>
        </p:spPr>
        <p:txBody>
          <a:bodyPr/>
          <a:lstStyle/>
          <a:p>
            <a:fld id="{5F14AF08-E40A-C045-91E4-297BC0673CDE}" type="slidenum">
              <a:rPr lang="nb-NO" smtClean="0"/>
              <a:pPr/>
              <a:t>25</a:t>
            </a:fld>
            <a:endParaRPr lang="nb-NO" dirty="0"/>
          </a:p>
        </p:txBody>
      </p:sp>
    </p:spTree>
    <p:extLst>
      <p:ext uri="{BB962C8B-B14F-4D97-AF65-F5344CB8AC3E}">
        <p14:creationId xmlns:p14="http://schemas.microsoft.com/office/powerpoint/2010/main" val="13646738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400" dirty="0" smtClean="0"/>
              <a:t>Dokumentasjon av utviklingen i utgiftsutjevn. tilskudd/trekk 2019-2021 – fordelt på delkostnadsområder</a:t>
            </a:r>
            <a:endParaRPr lang="nb-NO" sz="2400"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26</a:t>
            </a:fld>
            <a:endParaRPr lang="nb-NO" dirty="0"/>
          </a:p>
        </p:txBody>
      </p:sp>
      <p:sp>
        <p:nvSpPr>
          <p:cNvPr id="6" name="TekstSylinder 5"/>
          <p:cNvSpPr txBox="1"/>
          <p:nvPr/>
        </p:nvSpPr>
        <p:spPr>
          <a:xfrm>
            <a:off x="671538" y="1772816"/>
            <a:ext cx="1736566" cy="307777"/>
          </a:xfrm>
          <a:prstGeom prst="rect">
            <a:avLst/>
          </a:prstGeom>
          <a:noFill/>
        </p:spPr>
        <p:txBody>
          <a:bodyPr wrap="none" rtlCol="0">
            <a:spAutoFit/>
          </a:bodyPr>
          <a:lstStyle/>
          <a:p>
            <a:r>
              <a:rPr lang="nb-NO" sz="1400" b="1" dirty="0" smtClean="0">
                <a:solidFill>
                  <a:schemeClr val="bg1"/>
                </a:solidFill>
              </a:rPr>
              <a:t>Delkostnadsområder</a:t>
            </a:r>
            <a:endParaRPr lang="nb-NO" sz="1400" b="1" dirty="0">
              <a:solidFill>
                <a:schemeClr val="bg1"/>
              </a:solidFill>
            </a:endParaRPr>
          </a:p>
        </p:txBody>
      </p:sp>
      <p:sp>
        <p:nvSpPr>
          <p:cNvPr id="5" name="Rektangel 4"/>
          <p:cNvSpPr/>
          <p:nvPr/>
        </p:nvSpPr>
        <p:spPr>
          <a:xfrm>
            <a:off x="480903" y="1497705"/>
            <a:ext cx="7622997"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Utgiftsutjevningen 2019-2021 </a:t>
            </a:r>
            <a:r>
              <a:rPr lang="nb-NO" sz="900" i="1" dirty="0">
                <a:ea typeface="Calibri" panose="020F0502020204030204" pitchFamily="34" charset="0"/>
                <a:cs typeface="Arial" panose="020B0604020202020204" pitchFamily="34" charset="0"/>
              </a:rPr>
              <a:t>– fordelt på delkostnadsområder. </a:t>
            </a:r>
            <a:r>
              <a:rPr lang="nb-NO" sz="900" i="1" dirty="0" smtClean="0">
                <a:ea typeface="Calibri" panose="020F0502020204030204" pitchFamily="34" charset="0"/>
                <a:cs typeface="Arial" panose="020B0604020202020204" pitchFamily="34" charset="0"/>
              </a:rPr>
              <a:t>Gran </a:t>
            </a:r>
            <a:r>
              <a:rPr lang="nb-NO" sz="900" i="1" dirty="0">
                <a:ea typeface="Calibri" panose="020F0502020204030204" pitchFamily="34" charset="0"/>
                <a:cs typeface="Arial" panose="020B0604020202020204" pitchFamily="34" charset="0"/>
              </a:rPr>
              <a:t>kommune. Kilde: KMD/beregninger 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graphicFrame>
        <p:nvGraphicFramePr>
          <p:cNvPr id="3" name="Tabell 2"/>
          <p:cNvGraphicFramePr>
            <a:graphicFrameLocks noGrp="1"/>
          </p:cNvGraphicFramePr>
          <p:nvPr>
            <p:extLst>
              <p:ext uri="{D42A27DB-BD31-4B8C-83A1-F6EECF244321}">
                <p14:modId xmlns:p14="http://schemas.microsoft.com/office/powerpoint/2010/main" val="3991168664"/>
              </p:ext>
            </p:extLst>
          </p:nvPr>
        </p:nvGraphicFramePr>
        <p:xfrm>
          <a:off x="539552" y="1773972"/>
          <a:ext cx="7505701" cy="2739777"/>
        </p:xfrm>
        <a:graphic>
          <a:graphicData uri="http://schemas.openxmlformats.org/drawingml/2006/table">
            <a:tbl>
              <a:tblPr firstRow="1" bandRow="1">
                <a:tableStyleId>{5C22544A-7EE6-4342-B048-85BDC9FD1C3A}</a:tableStyleId>
              </a:tblPr>
              <a:tblGrid>
                <a:gridCol w="2945154">
                  <a:extLst>
                    <a:ext uri="{9D8B030D-6E8A-4147-A177-3AD203B41FA5}">
                      <a16:colId xmlns:a16="http://schemas.microsoft.com/office/drawing/2014/main" val="20000"/>
                    </a:ext>
                  </a:extLst>
                </a:gridCol>
                <a:gridCol w="752157">
                  <a:extLst>
                    <a:ext uri="{9D8B030D-6E8A-4147-A177-3AD203B41FA5}">
                      <a16:colId xmlns:a16="http://schemas.microsoft.com/office/drawing/2014/main" val="20001"/>
                    </a:ext>
                  </a:extLst>
                </a:gridCol>
                <a:gridCol w="761678">
                  <a:extLst>
                    <a:ext uri="{9D8B030D-6E8A-4147-A177-3AD203B41FA5}">
                      <a16:colId xmlns:a16="http://schemas.microsoft.com/office/drawing/2014/main" val="20002"/>
                    </a:ext>
                  </a:extLst>
                </a:gridCol>
                <a:gridCol w="761678">
                  <a:extLst>
                    <a:ext uri="{9D8B030D-6E8A-4147-A177-3AD203B41FA5}">
                      <a16:colId xmlns:a16="http://schemas.microsoft.com/office/drawing/2014/main" val="20003"/>
                    </a:ext>
                  </a:extLst>
                </a:gridCol>
                <a:gridCol w="761678">
                  <a:extLst>
                    <a:ext uri="{9D8B030D-6E8A-4147-A177-3AD203B41FA5}">
                      <a16:colId xmlns:a16="http://schemas.microsoft.com/office/drawing/2014/main" val="20004"/>
                    </a:ext>
                  </a:extLst>
                </a:gridCol>
                <a:gridCol w="761678">
                  <a:extLst>
                    <a:ext uri="{9D8B030D-6E8A-4147-A177-3AD203B41FA5}">
                      <a16:colId xmlns:a16="http://schemas.microsoft.com/office/drawing/2014/main" val="20005"/>
                    </a:ext>
                  </a:extLst>
                </a:gridCol>
                <a:gridCol w="761678">
                  <a:extLst>
                    <a:ext uri="{9D8B030D-6E8A-4147-A177-3AD203B41FA5}">
                      <a16:colId xmlns:a16="http://schemas.microsoft.com/office/drawing/2014/main" val="20006"/>
                    </a:ext>
                  </a:extLst>
                </a:gridCol>
              </a:tblGrid>
              <a:tr h="430917">
                <a:tc rowSpan="2">
                  <a:txBody>
                    <a:bodyPr/>
                    <a:lstStyle/>
                    <a:p>
                      <a:pPr algn="l" fontAlgn="t"/>
                      <a:r>
                        <a:rPr lang="nb-NO" sz="1200" u="none" strike="noStrike" dirty="0">
                          <a:solidFill>
                            <a:schemeClr val="bg1"/>
                          </a:solidFill>
                          <a:effectLst/>
                        </a:rPr>
                        <a:t>Delkostnadsområder</a:t>
                      </a:r>
                      <a:endParaRPr lang="nb-NO" sz="1200" b="0" i="0" u="none" strike="noStrike" dirty="0">
                        <a:solidFill>
                          <a:schemeClr val="bg1"/>
                        </a:solidFill>
                        <a:effectLst/>
                        <a:latin typeface="Calibri" panose="020F0502020204030204" pitchFamily="34" charset="0"/>
                      </a:endParaRPr>
                    </a:p>
                  </a:txBody>
                  <a:tcPr marL="9525" marR="9525" marT="9525" marB="0" anchor="ctr"/>
                </a:tc>
                <a:tc gridSpan="3">
                  <a:txBody>
                    <a:bodyPr/>
                    <a:lstStyle/>
                    <a:p>
                      <a:pPr algn="ctr" fontAlgn="b"/>
                      <a:r>
                        <a:rPr lang="nb-NO" sz="1200" u="none" strike="noStrike" dirty="0">
                          <a:solidFill>
                            <a:schemeClr val="bg1"/>
                          </a:solidFill>
                          <a:effectLst/>
                        </a:rPr>
                        <a:t>Utslag fra </a:t>
                      </a:r>
                      <a:r>
                        <a:rPr lang="nb-NO" sz="1200" u="none" strike="noStrike" dirty="0" smtClean="0">
                          <a:solidFill>
                            <a:schemeClr val="bg1"/>
                          </a:solidFill>
                          <a:effectLst/>
                        </a:rPr>
                        <a:t>delkostnadsnøklene</a:t>
                      </a:r>
                      <a:endParaRPr lang="nb-NO" sz="1200" b="0" i="0" u="none" strike="noStrike" dirty="0">
                        <a:solidFill>
                          <a:schemeClr val="bg1"/>
                        </a:solidFill>
                        <a:effectLst/>
                        <a:latin typeface="Calibri" panose="020F0502020204030204" pitchFamily="34" charset="0"/>
                      </a:endParaRPr>
                    </a:p>
                  </a:txBody>
                  <a:tcPr marL="9525" marR="9525" marT="9525" marB="0" anchor="b"/>
                </a:tc>
                <a:tc hMerge="1">
                  <a:txBody>
                    <a:bodyPr/>
                    <a:lstStyle/>
                    <a:p>
                      <a:pPr algn="l" fontAlgn="b"/>
                      <a:endParaRPr lang="nb-NO"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nb-NO" sz="1100" b="0" i="0" u="none" strike="noStrike" dirty="0">
                        <a:solidFill>
                          <a:srgbClr val="000000"/>
                        </a:solidFill>
                        <a:effectLst/>
                        <a:latin typeface="Calibri" panose="020F0502020204030204" pitchFamily="34" charset="0"/>
                      </a:endParaRPr>
                    </a:p>
                  </a:txBody>
                  <a:tcPr marL="9525" marR="9525" marT="9525" marB="0" anchor="b"/>
                </a:tc>
                <a:tc gridSpan="3">
                  <a:txBody>
                    <a:bodyPr/>
                    <a:lstStyle/>
                    <a:p>
                      <a:pPr algn="ctr" fontAlgn="b"/>
                      <a:r>
                        <a:rPr lang="nb-NO" sz="1200" u="none" strike="noStrike" dirty="0">
                          <a:solidFill>
                            <a:schemeClr val="bg1"/>
                          </a:solidFill>
                          <a:effectLst/>
                        </a:rPr>
                        <a:t>Tillegg/trekk (omfordeling) for kommunen i 1000 </a:t>
                      </a:r>
                      <a:r>
                        <a:rPr lang="nb-NO" sz="1200" u="none" strike="noStrike" dirty="0" smtClean="0">
                          <a:solidFill>
                            <a:schemeClr val="bg1"/>
                          </a:solidFill>
                          <a:effectLst/>
                        </a:rPr>
                        <a:t>kr</a:t>
                      </a:r>
                      <a:endParaRPr lang="nb-NO" sz="1200" b="0" i="0" u="none" strike="noStrike" dirty="0">
                        <a:solidFill>
                          <a:schemeClr val="bg1"/>
                        </a:solidFill>
                        <a:effectLst/>
                        <a:latin typeface="Calibri" panose="020F0502020204030204" pitchFamily="34" charset="0"/>
                      </a:endParaRPr>
                    </a:p>
                  </a:txBody>
                  <a:tcPr marL="9525" marR="9525" marT="9525" marB="0" anchor="b"/>
                </a:tc>
                <a:tc hMerge="1">
                  <a:txBody>
                    <a:bodyPr/>
                    <a:lstStyle/>
                    <a:p>
                      <a:pPr algn="l" fontAlgn="b"/>
                      <a:endParaRPr lang="nb-NO"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pPr algn="l" fontAlgn="b"/>
                      <a:endParaRPr lang="nb-NO"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12666">
                <a:tc vMerge="1">
                  <a:txBody>
                    <a:bodyPr/>
                    <a:lstStyle/>
                    <a:p>
                      <a:endParaRPr lang="nb-NO"/>
                    </a:p>
                  </a:txBody>
                  <a:tcPr/>
                </a:tc>
                <a:tc>
                  <a:txBody>
                    <a:bodyPr/>
                    <a:lstStyle/>
                    <a:p>
                      <a:pPr algn="ctr" fontAlgn="b"/>
                      <a:r>
                        <a:rPr lang="nb-NO" sz="1200" b="1" u="none" strike="noStrike" dirty="0" smtClean="0">
                          <a:effectLst/>
                        </a:rPr>
                        <a:t>2019</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b="1" u="none" strike="noStrike" dirty="0" smtClean="0">
                          <a:effectLst/>
                        </a:rPr>
                        <a:t>2020</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b="1" u="none" strike="noStrike" dirty="0" smtClean="0">
                          <a:effectLst/>
                        </a:rPr>
                        <a:t>2021</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b="1" u="none" strike="noStrike" dirty="0" smtClean="0">
                          <a:effectLst/>
                        </a:rPr>
                        <a:t>2019</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b="1" u="none" strike="noStrike" dirty="0" smtClean="0">
                          <a:effectLst/>
                        </a:rPr>
                        <a:t>2020</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nb-NO" sz="1200" b="1" u="none" strike="noStrike" dirty="0" smtClean="0">
                          <a:effectLst/>
                        </a:rPr>
                        <a:t>2021</a:t>
                      </a:r>
                      <a:endParaRPr lang="nb-NO" sz="1200" b="1"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112666">
                <a:tc>
                  <a:txBody>
                    <a:bodyPr/>
                    <a:lstStyle/>
                    <a:p>
                      <a:pPr algn="l" fontAlgn="b"/>
                      <a:r>
                        <a:rPr lang="nb-NO" sz="1200" u="none" strike="noStrike" dirty="0">
                          <a:effectLst/>
                        </a:rPr>
                        <a:t>Barnehage</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0,8389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0,8015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0,8019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-19 036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-23 894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-24 240</a:t>
                      </a:r>
                    </a:p>
                  </a:txBody>
                  <a:tcPr marL="9525" marR="9525" marT="9525" marB="0" anchor="b"/>
                </a:tc>
                <a:extLst>
                  <a:ext uri="{0D108BD9-81ED-4DB2-BD59-A6C34878D82A}">
                    <a16:rowId xmlns:a16="http://schemas.microsoft.com/office/drawing/2014/main" val="10002"/>
                  </a:ext>
                </a:extLst>
              </a:tr>
              <a:tr h="112666">
                <a:tc>
                  <a:txBody>
                    <a:bodyPr/>
                    <a:lstStyle/>
                    <a:p>
                      <a:pPr algn="l" fontAlgn="b"/>
                      <a:r>
                        <a:rPr lang="nb-NO" sz="1200" u="none" strike="noStrike">
                          <a:effectLst/>
                        </a:rPr>
                        <a:t>Administrasjon</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0,9712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0,9848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0,9842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-1 683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-934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-987</a:t>
                      </a:r>
                    </a:p>
                  </a:txBody>
                  <a:tcPr marL="9525" marR="9525" marT="9525" marB="0" anchor="b"/>
                </a:tc>
                <a:extLst>
                  <a:ext uri="{0D108BD9-81ED-4DB2-BD59-A6C34878D82A}">
                    <a16:rowId xmlns:a16="http://schemas.microsoft.com/office/drawing/2014/main" val="10003"/>
                  </a:ext>
                </a:extLst>
              </a:tr>
              <a:tr h="112666">
                <a:tc>
                  <a:txBody>
                    <a:bodyPr/>
                    <a:lstStyle/>
                    <a:p>
                      <a:pPr algn="l" fontAlgn="b"/>
                      <a:r>
                        <a:rPr lang="nb-NO" sz="1200" u="none" strike="noStrike" dirty="0">
                          <a:effectLst/>
                        </a:rPr>
                        <a:t>Landbruk</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2,5310</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2,5296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2,4994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2 244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2 453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2 413</a:t>
                      </a:r>
                    </a:p>
                  </a:txBody>
                  <a:tcPr marL="9525" marR="9525" marT="9525" marB="0" anchor="b"/>
                </a:tc>
                <a:extLst>
                  <a:ext uri="{0D108BD9-81ED-4DB2-BD59-A6C34878D82A}">
                    <a16:rowId xmlns:a16="http://schemas.microsoft.com/office/drawing/2014/main" val="10004"/>
                  </a:ext>
                </a:extLst>
              </a:tr>
              <a:tr h="112666">
                <a:tc>
                  <a:txBody>
                    <a:bodyPr/>
                    <a:lstStyle/>
                    <a:p>
                      <a:pPr algn="l" fontAlgn="b"/>
                      <a:r>
                        <a:rPr lang="nb-NO" sz="1200" u="none" strike="noStrike" dirty="0">
                          <a:effectLst/>
                        </a:rPr>
                        <a:t>Grunnskole</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0,9744</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0,9700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0,9666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-4 688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-5 673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-6 502</a:t>
                      </a:r>
                    </a:p>
                  </a:txBody>
                  <a:tcPr marL="9525" marR="9525" marT="9525" marB="0" anchor="b"/>
                </a:tc>
                <a:extLst>
                  <a:ext uri="{0D108BD9-81ED-4DB2-BD59-A6C34878D82A}">
                    <a16:rowId xmlns:a16="http://schemas.microsoft.com/office/drawing/2014/main" val="10005"/>
                  </a:ext>
                </a:extLst>
              </a:tr>
              <a:tr h="112666">
                <a:tc>
                  <a:txBody>
                    <a:bodyPr/>
                    <a:lstStyle/>
                    <a:p>
                      <a:pPr algn="l" fontAlgn="b"/>
                      <a:r>
                        <a:rPr lang="nb-NO" sz="1200" u="none" strike="noStrike" dirty="0">
                          <a:effectLst/>
                        </a:rPr>
                        <a:t>Pleie og omsorg</a:t>
                      </a:r>
                      <a:endParaRPr lang="nb-NO"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1,2038</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1,2124</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1,2122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50 485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55 514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57 540</a:t>
                      </a:r>
                    </a:p>
                  </a:txBody>
                  <a:tcPr marL="9525" marR="9525" marT="9525" marB="0" anchor="b"/>
                </a:tc>
                <a:extLst>
                  <a:ext uri="{0D108BD9-81ED-4DB2-BD59-A6C34878D82A}">
                    <a16:rowId xmlns:a16="http://schemas.microsoft.com/office/drawing/2014/main" val="10006"/>
                  </a:ext>
                </a:extLst>
              </a:tr>
              <a:tr h="112666">
                <a:tc>
                  <a:txBody>
                    <a:bodyPr/>
                    <a:lstStyle/>
                    <a:p>
                      <a:pPr algn="l" fontAlgn="b"/>
                      <a:r>
                        <a:rPr lang="nb-NO" sz="1200" u="none" strike="noStrike">
                          <a:effectLst/>
                        </a:rPr>
                        <a:t>Kommunehelse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1,0361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1,0439</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1,0445</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1 310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1 732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1 838</a:t>
                      </a:r>
                    </a:p>
                  </a:txBody>
                  <a:tcPr marL="9525" marR="9525" marT="9525" marB="0" anchor="b"/>
                </a:tc>
                <a:extLst>
                  <a:ext uri="{0D108BD9-81ED-4DB2-BD59-A6C34878D82A}">
                    <a16:rowId xmlns:a16="http://schemas.microsoft.com/office/drawing/2014/main" val="10007"/>
                  </a:ext>
                </a:extLst>
              </a:tr>
              <a:tr h="112666">
                <a:tc>
                  <a:txBody>
                    <a:bodyPr/>
                    <a:lstStyle/>
                    <a:p>
                      <a:pPr algn="l" fontAlgn="b"/>
                      <a:r>
                        <a:rPr lang="nb-NO" sz="1200" u="none" strike="noStrike">
                          <a:effectLst/>
                        </a:rPr>
                        <a:t>Barnevern</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0,9793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0,9562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0,9530</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-654</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-1 410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-1 463</a:t>
                      </a:r>
                    </a:p>
                  </a:txBody>
                  <a:tcPr marL="9525" marR="9525" marT="9525" marB="0" anchor="b"/>
                </a:tc>
                <a:extLst>
                  <a:ext uri="{0D108BD9-81ED-4DB2-BD59-A6C34878D82A}">
                    <a16:rowId xmlns:a16="http://schemas.microsoft.com/office/drawing/2014/main" val="10008"/>
                  </a:ext>
                </a:extLst>
              </a:tr>
              <a:tr h="112666">
                <a:tc>
                  <a:txBody>
                    <a:bodyPr/>
                    <a:lstStyle/>
                    <a:p>
                      <a:pPr algn="l" fontAlgn="b"/>
                      <a:r>
                        <a:rPr lang="nb-NO" sz="1200" u="none" strike="noStrike">
                          <a:effectLst/>
                        </a:rPr>
                        <a:t>Sosialtjeneste</a:t>
                      </a:r>
                      <a:endParaRPr lang="nb-NO" sz="12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0,9312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0,9739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0,9665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-2 847</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-1 130</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-1 444</a:t>
                      </a:r>
                    </a:p>
                  </a:txBody>
                  <a:tcPr marL="9525" marR="9525" marT="9525" marB="0" anchor="b"/>
                </a:tc>
                <a:extLst>
                  <a:ext uri="{0D108BD9-81ED-4DB2-BD59-A6C34878D82A}">
                    <a16:rowId xmlns:a16="http://schemas.microsoft.com/office/drawing/2014/main" val="10009"/>
                  </a:ext>
                </a:extLst>
              </a:tr>
              <a:tr h="112666">
                <a:tc>
                  <a:txBody>
                    <a:bodyPr/>
                    <a:lstStyle/>
                    <a:p>
                      <a:pPr algn="l" fontAlgn="b"/>
                      <a:r>
                        <a:rPr lang="nb-NO" sz="1200" b="1" u="none" strike="noStrike" dirty="0">
                          <a:effectLst/>
                        </a:rPr>
                        <a:t>Kostnadsindeks</a:t>
                      </a:r>
                      <a:endParaRPr lang="nb-NO" sz="12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200" b="1" i="0" u="none" strike="noStrike">
                          <a:solidFill>
                            <a:srgbClr val="000000"/>
                          </a:solidFill>
                          <a:effectLst/>
                          <a:latin typeface="Calibri" panose="020F0502020204030204" pitchFamily="34" charset="0"/>
                        </a:rPr>
                        <a:t>1,0350</a:t>
                      </a:r>
                    </a:p>
                  </a:txBody>
                  <a:tcPr marL="9525" marR="9525" marT="9525" marB="0" anchor="b"/>
                </a:tc>
                <a:tc>
                  <a:txBody>
                    <a:bodyPr/>
                    <a:lstStyle/>
                    <a:p>
                      <a:pPr algn="r" fontAlgn="b"/>
                      <a:r>
                        <a:rPr lang="nb-NO" sz="1200" b="1" i="0" u="none" strike="noStrike">
                          <a:solidFill>
                            <a:srgbClr val="000000"/>
                          </a:solidFill>
                          <a:effectLst/>
                          <a:latin typeface="Calibri" panose="020F0502020204030204" pitchFamily="34" charset="0"/>
                        </a:rPr>
                        <a:t>1,0355</a:t>
                      </a:r>
                    </a:p>
                  </a:txBody>
                  <a:tcPr marL="9525" marR="9525" marT="9525" marB="0" anchor="b"/>
                </a:tc>
                <a:tc>
                  <a:txBody>
                    <a:bodyPr/>
                    <a:lstStyle/>
                    <a:p>
                      <a:pPr algn="r" fontAlgn="b"/>
                      <a:r>
                        <a:rPr lang="nb-NO" sz="1200" b="1" i="0" u="none" strike="noStrike">
                          <a:solidFill>
                            <a:srgbClr val="000000"/>
                          </a:solidFill>
                          <a:effectLst/>
                          <a:latin typeface="Calibri" panose="020F0502020204030204" pitchFamily="34" charset="0"/>
                        </a:rPr>
                        <a:t>1,0354</a:t>
                      </a:r>
                    </a:p>
                  </a:txBody>
                  <a:tcPr marL="9525" marR="9525" marT="9525" marB="0" anchor="b"/>
                </a:tc>
                <a:tc>
                  <a:txBody>
                    <a:bodyPr/>
                    <a:lstStyle/>
                    <a:p>
                      <a:pPr algn="r" fontAlgn="b"/>
                      <a:r>
                        <a:rPr lang="nb-NO" sz="1200" b="1" i="0" u="none" strike="noStrike">
                          <a:solidFill>
                            <a:srgbClr val="000000"/>
                          </a:solidFill>
                          <a:effectLst/>
                          <a:latin typeface="Calibri" panose="020F0502020204030204" pitchFamily="34" charset="0"/>
                        </a:rPr>
                        <a:t>25 107</a:t>
                      </a:r>
                    </a:p>
                  </a:txBody>
                  <a:tcPr marL="9525" marR="9525" marT="9525" marB="0" anchor="b"/>
                </a:tc>
                <a:tc>
                  <a:txBody>
                    <a:bodyPr/>
                    <a:lstStyle/>
                    <a:p>
                      <a:pPr algn="r" fontAlgn="b"/>
                      <a:r>
                        <a:rPr lang="nb-NO" sz="1200" b="1" i="0" u="none" strike="noStrike">
                          <a:solidFill>
                            <a:srgbClr val="000000"/>
                          </a:solidFill>
                          <a:effectLst/>
                          <a:latin typeface="Calibri" panose="020F0502020204030204" pitchFamily="34" charset="0"/>
                        </a:rPr>
                        <a:t>26 565</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27 170</a:t>
                      </a:r>
                    </a:p>
                  </a:txBody>
                  <a:tcPr marL="9525" marR="9525" marT="9525" marB="0" anchor="b"/>
                </a:tc>
                <a:extLst>
                  <a:ext uri="{0D108BD9-81ED-4DB2-BD59-A6C34878D82A}">
                    <a16:rowId xmlns:a16="http://schemas.microsoft.com/office/drawing/2014/main" val="10010"/>
                  </a:ext>
                </a:extLst>
              </a:tr>
              <a:tr h="112666">
                <a:tc gridSpan="4">
                  <a:txBody>
                    <a:bodyPr/>
                    <a:lstStyle/>
                    <a:p>
                      <a:pPr algn="l" fontAlgn="b"/>
                      <a:r>
                        <a:rPr lang="nb-NO" sz="1200" i="1" u="none" strike="noStrike" dirty="0">
                          <a:effectLst/>
                          <a:latin typeface="+mn-lt"/>
                        </a:rPr>
                        <a:t>Nto.virkn. statl/</a:t>
                      </a:r>
                      <a:r>
                        <a:rPr lang="nb-NO" sz="1200" i="1" u="none" strike="noStrike" dirty="0" err="1">
                          <a:effectLst/>
                          <a:latin typeface="+mn-lt"/>
                        </a:rPr>
                        <a:t>priv</a:t>
                      </a:r>
                      <a:r>
                        <a:rPr lang="nb-NO" sz="1200" i="1" u="none" strike="noStrike" dirty="0">
                          <a:effectLst/>
                          <a:latin typeface="+mn-lt"/>
                        </a:rPr>
                        <a:t>. </a:t>
                      </a:r>
                      <a:r>
                        <a:rPr lang="nb-NO" sz="1200" i="1" u="none" strike="noStrike" dirty="0" smtClean="0">
                          <a:effectLst/>
                          <a:latin typeface="+mn-lt"/>
                        </a:rPr>
                        <a:t>skoler</a:t>
                      </a:r>
                      <a:endParaRPr lang="nb-NO" sz="1200" b="0" i="1" u="none" strike="noStrike" dirty="0">
                        <a:solidFill>
                          <a:srgbClr val="000000"/>
                        </a:solidFill>
                        <a:effectLst/>
                        <a:latin typeface="+mn-lt"/>
                      </a:endParaRPr>
                    </a:p>
                  </a:txBody>
                  <a:tcPr marL="9525" marR="9525" marT="9525" marB="0" anchor="b"/>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algn="r" fontAlgn="b"/>
                      <a:r>
                        <a:rPr lang="nb-NO" sz="1200" b="0" i="1" u="none" strike="noStrike" dirty="0">
                          <a:solidFill>
                            <a:srgbClr val="000000"/>
                          </a:solidFill>
                          <a:effectLst/>
                          <a:latin typeface="Calibri" panose="020F0502020204030204" pitchFamily="34" charset="0"/>
                        </a:rPr>
                        <a:t>5 576</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6 384</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7 104</a:t>
                      </a:r>
                    </a:p>
                  </a:txBody>
                  <a:tcPr marL="9525" marR="9525" marT="9525" marB="0" anchor="b"/>
                </a:tc>
                <a:extLst>
                  <a:ext uri="{0D108BD9-81ED-4DB2-BD59-A6C34878D82A}">
                    <a16:rowId xmlns:a16="http://schemas.microsoft.com/office/drawing/2014/main" val="10011"/>
                  </a:ext>
                </a:extLst>
              </a:tr>
              <a:tr h="112666">
                <a:tc gridSpan="4">
                  <a:txBody>
                    <a:bodyPr/>
                    <a:lstStyle/>
                    <a:p>
                      <a:pPr algn="l" fontAlgn="b"/>
                      <a:r>
                        <a:rPr lang="nb-NO" sz="1200" b="1" u="none" strike="noStrike" dirty="0">
                          <a:effectLst/>
                          <a:latin typeface="+mn-lt"/>
                        </a:rPr>
                        <a:t>Sum utgiftsutjevn m.m.</a:t>
                      </a:r>
                      <a:endParaRPr lang="nb-NO" sz="1200" b="1" i="0" u="none" strike="noStrike" dirty="0">
                        <a:solidFill>
                          <a:srgbClr val="000000"/>
                        </a:solidFill>
                        <a:effectLst/>
                        <a:latin typeface="+mn-lt"/>
                      </a:endParaRPr>
                    </a:p>
                  </a:txBody>
                  <a:tcPr marL="9525" marR="9525" marT="9525" marB="0" anchor="b"/>
                </a:tc>
                <a:tc hMerge="1">
                  <a:txBody>
                    <a:bodyPr/>
                    <a:lstStyle/>
                    <a:p>
                      <a:endParaRPr lang="nb-NO"/>
                    </a:p>
                  </a:txBody>
                  <a:tcPr/>
                </a:tc>
                <a:tc hMerge="1">
                  <a:txBody>
                    <a:bodyPr/>
                    <a:lstStyle/>
                    <a:p>
                      <a:endParaRPr lang="nb-NO"/>
                    </a:p>
                  </a:txBody>
                  <a:tcPr/>
                </a:tc>
                <a:tc hMerge="1">
                  <a:txBody>
                    <a:bodyPr/>
                    <a:lstStyle/>
                    <a:p>
                      <a:endParaRPr lang="nb-NO"/>
                    </a:p>
                  </a:txBody>
                  <a:tcPr/>
                </a:tc>
                <a:tc>
                  <a:txBody>
                    <a:bodyPr/>
                    <a:lstStyle/>
                    <a:p>
                      <a:pPr algn="r" fontAlgn="b"/>
                      <a:r>
                        <a:rPr lang="nb-NO" sz="1200" b="1" i="0" u="none" strike="noStrike">
                          <a:solidFill>
                            <a:srgbClr val="000000"/>
                          </a:solidFill>
                          <a:effectLst/>
                          <a:latin typeface="Calibri" panose="020F0502020204030204" pitchFamily="34" charset="0"/>
                        </a:rPr>
                        <a:t>30 684</a:t>
                      </a:r>
                    </a:p>
                  </a:txBody>
                  <a:tcPr marL="9525" marR="9525" marT="9525" marB="0" anchor="b"/>
                </a:tc>
                <a:tc>
                  <a:txBody>
                    <a:bodyPr/>
                    <a:lstStyle/>
                    <a:p>
                      <a:pPr algn="r" fontAlgn="b"/>
                      <a:r>
                        <a:rPr lang="nb-NO" sz="1200" b="1" i="0" u="none" strike="noStrike">
                          <a:solidFill>
                            <a:srgbClr val="000000"/>
                          </a:solidFill>
                          <a:effectLst/>
                          <a:latin typeface="Calibri" panose="020F0502020204030204" pitchFamily="34" charset="0"/>
                        </a:rPr>
                        <a:t>32 949</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34 274</a:t>
                      </a:r>
                    </a:p>
                  </a:txBody>
                  <a:tcPr marL="9525" marR="9525" marT="9525" marB="0" anchor="b"/>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3129837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p>
            <a:r>
              <a:rPr lang="nb-NO" sz="2400" dirty="0" smtClean="0"/>
              <a:t>KOSTRA- og effektivitetsanalyse, </a:t>
            </a:r>
            <a:br>
              <a:rPr lang="nb-NO" sz="2400" dirty="0" smtClean="0"/>
            </a:br>
            <a:r>
              <a:rPr lang="nb-NO" sz="2400" dirty="0" smtClean="0"/>
              <a:t>Gran kommune 2019-2020</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27</a:t>
            </a:fld>
            <a:endParaRPr lang="nb-NO" dirty="0"/>
          </a:p>
        </p:txBody>
      </p:sp>
      <p:sp>
        <p:nvSpPr>
          <p:cNvPr id="7" name="Rektangel 6"/>
          <p:cNvSpPr/>
          <p:nvPr/>
        </p:nvSpPr>
        <p:spPr>
          <a:xfrm>
            <a:off x="971600" y="5960706"/>
            <a:ext cx="7258000"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KOSTRA- og effektivitetsanalyse Gran kommune, 2019 og 2020. Mill. kr.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SSB/KMD/beregninger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graphicFrame>
        <p:nvGraphicFramePr>
          <p:cNvPr id="8" name="Diagram 7"/>
          <p:cNvGraphicFramePr>
            <a:graphicFrameLocks/>
          </p:cNvGraphicFramePr>
          <p:nvPr>
            <p:extLst>
              <p:ext uri="{D42A27DB-BD31-4B8C-83A1-F6EECF244321}">
                <p14:modId xmlns:p14="http://schemas.microsoft.com/office/powerpoint/2010/main" val="612167703"/>
              </p:ext>
            </p:extLst>
          </p:nvPr>
        </p:nvGraphicFramePr>
        <p:xfrm>
          <a:off x="539552" y="1412776"/>
          <a:ext cx="7416824" cy="44148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77251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sz="2400" dirty="0" smtClean="0"/>
              <a:t>KOSTRA- og effektivitetsanalyse, </a:t>
            </a:r>
            <a:br>
              <a:rPr lang="nb-NO" sz="2400" dirty="0" smtClean="0"/>
            </a:br>
            <a:r>
              <a:rPr lang="nb-NO" sz="2400" dirty="0" smtClean="0"/>
              <a:t>Gran kommune 2019-2020</a:t>
            </a:r>
            <a:endParaRPr lang="nb-NO" sz="2400"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28</a:t>
            </a:fld>
            <a:endParaRPr lang="nb-NO" dirty="0"/>
          </a:p>
        </p:txBody>
      </p:sp>
      <p:graphicFrame>
        <p:nvGraphicFramePr>
          <p:cNvPr id="5" name="Tabell 4"/>
          <p:cNvGraphicFramePr>
            <a:graphicFrameLocks noGrp="1"/>
          </p:cNvGraphicFramePr>
          <p:nvPr>
            <p:extLst>
              <p:ext uri="{D42A27DB-BD31-4B8C-83A1-F6EECF244321}">
                <p14:modId xmlns:p14="http://schemas.microsoft.com/office/powerpoint/2010/main" val="2934589616"/>
              </p:ext>
            </p:extLst>
          </p:nvPr>
        </p:nvGraphicFramePr>
        <p:xfrm>
          <a:off x="1187624" y="1218962"/>
          <a:ext cx="6552728" cy="2501265"/>
        </p:xfrm>
        <a:graphic>
          <a:graphicData uri="http://schemas.openxmlformats.org/drawingml/2006/table">
            <a:tbl>
              <a:tblPr firstRow="1" bandRow="1">
                <a:tableStyleId>{5C22544A-7EE6-4342-B048-85BDC9FD1C3A}</a:tableStyleId>
              </a:tblPr>
              <a:tblGrid>
                <a:gridCol w="2135159">
                  <a:extLst>
                    <a:ext uri="{9D8B030D-6E8A-4147-A177-3AD203B41FA5}">
                      <a16:colId xmlns:a16="http://schemas.microsoft.com/office/drawing/2014/main" val="20000"/>
                    </a:ext>
                  </a:extLst>
                </a:gridCol>
                <a:gridCol w="1472523">
                  <a:extLst>
                    <a:ext uri="{9D8B030D-6E8A-4147-A177-3AD203B41FA5}">
                      <a16:colId xmlns:a16="http://schemas.microsoft.com/office/drawing/2014/main" val="20001"/>
                    </a:ext>
                  </a:extLst>
                </a:gridCol>
                <a:gridCol w="1472523">
                  <a:extLst>
                    <a:ext uri="{9D8B030D-6E8A-4147-A177-3AD203B41FA5}">
                      <a16:colId xmlns:a16="http://schemas.microsoft.com/office/drawing/2014/main" val="20002"/>
                    </a:ext>
                  </a:extLst>
                </a:gridCol>
                <a:gridCol w="1472523">
                  <a:extLst>
                    <a:ext uri="{9D8B030D-6E8A-4147-A177-3AD203B41FA5}">
                      <a16:colId xmlns:a16="http://schemas.microsoft.com/office/drawing/2014/main" val="20003"/>
                    </a:ext>
                  </a:extLst>
                </a:gridCol>
              </a:tblGrid>
              <a:tr h="190500">
                <a:tc>
                  <a:txBody>
                    <a:bodyPr/>
                    <a:lstStyle/>
                    <a:p>
                      <a:pPr algn="ctr" fontAlgn="b"/>
                      <a:endParaRPr lang="nb-NO" sz="1200" b="1" i="0" u="none" strike="noStrike" dirty="0">
                        <a:solidFill>
                          <a:schemeClr val="tx1"/>
                        </a:solidFill>
                        <a:effectLst/>
                        <a:latin typeface="+mn-lt"/>
                      </a:endParaRPr>
                    </a:p>
                  </a:txBody>
                  <a:tcPr marL="9525" marR="9525" marT="9525" marB="0" anchor="b"/>
                </a:tc>
                <a:tc gridSpan="3">
                  <a:txBody>
                    <a:bodyPr/>
                    <a:lstStyle/>
                    <a:p>
                      <a:pPr algn="ctr" fontAlgn="b"/>
                      <a:r>
                        <a:rPr lang="nb-NO" sz="1200" b="1" u="none" strike="noStrike" dirty="0">
                          <a:solidFill>
                            <a:schemeClr val="bg1"/>
                          </a:solidFill>
                          <a:effectLst/>
                          <a:latin typeface="+mn-lt"/>
                        </a:rPr>
                        <a:t>Mer-/</a:t>
                      </a:r>
                      <a:r>
                        <a:rPr lang="nb-NO" sz="1200" b="1" u="none" strike="noStrike" dirty="0" smtClean="0">
                          <a:solidFill>
                            <a:schemeClr val="bg1"/>
                          </a:solidFill>
                          <a:effectLst/>
                          <a:latin typeface="+mn-lt"/>
                        </a:rPr>
                        <a:t>mindreforbruk sammenlignet</a:t>
                      </a:r>
                      <a:r>
                        <a:rPr lang="nb-NO" sz="1200" b="1" u="none" strike="noStrike" baseline="0" dirty="0" smtClean="0">
                          <a:solidFill>
                            <a:schemeClr val="bg1"/>
                          </a:solidFill>
                          <a:effectLst/>
                          <a:latin typeface="+mn-lt"/>
                        </a:rPr>
                        <a:t> med</a:t>
                      </a:r>
                      <a:r>
                        <a:rPr lang="nb-NO" sz="1200" b="1" u="none" strike="noStrike" dirty="0" smtClean="0">
                          <a:solidFill>
                            <a:schemeClr val="bg1"/>
                          </a:solidFill>
                          <a:effectLst/>
                          <a:latin typeface="+mn-lt"/>
                        </a:rPr>
                        <a:t> «normert nivå» (mill. </a:t>
                      </a:r>
                      <a:r>
                        <a:rPr lang="nb-NO" sz="1200" b="1" u="none" strike="noStrike" dirty="0">
                          <a:solidFill>
                            <a:schemeClr val="bg1"/>
                          </a:solidFill>
                          <a:effectLst/>
                          <a:latin typeface="+mn-lt"/>
                        </a:rPr>
                        <a:t>kr)</a:t>
                      </a:r>
                      <a:endParaRPr lang="nb-NO" sz="1200" b="1" i="0" u="none" strike="noStrike" dirty="0">
                        <a:solidFill>
                          <a:schemeClr val="bg1"/>
                        </a:solidFill>
                        <a:effectLst/>
                        <a:latin typeface="+mn-lt"/>
                      </a:endParaRPr>
                    </a:p>
                  </a:txBody>
                  <a:tcPr marL="9525" marR="9525" marT="9525"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0"/>
                  </a:ext>
                </a:extLst>
              </a:tr>
              <a:tr h="190500">
                <a:tc>
                  <a:txBody>
                    <a:bodyPr/>
                    <a:lstStyle/>
                    <a:p>
                      <a:pPr algn="ctr" fontAlgn="b"/>
                      <a:endParaRPr lang="nb-NO" sz="1200" b="1" i="0" u="none" strike="noStrike" dirty="0">
                        <a:solidFill>
                          <a:schemeClr val="tx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2019</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2020</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a:solidFill>
                            <a:schemeClr val="bg1"/>
                          </a:solidFill>
                          <a:effectLst/>
                          <a:latin typeface="+mn-lt"/>
                        </a:rPr>
                        <a:t>Endring</a:t>
                      </a:r>
                      <a:endParaRPr lang="nb-NO" sz="1200" b="1" i="0" u="none" strike="noStrike" dirty="0">
                        <a:solidFill>
                          <a:schemeClr val="bg1"/>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10001"/>
                  </a:ext>
                </a:extLst>
              </a:tr>
              <a:tr h="190500">
                <a:tc>
                  <a:txBody>
                    <a:bodyPr/>
                    <a:lstStyle/>
                    <a:p>
                      <a:pPr algn="l" fontAlgn="b"/>
                      <a:r>
                        <a:rPr lang="nb-NO" sz="1200" b="0" i="0" u="none" strike="noStrike" dirty="0">
                          <a:solidFill>
                            <a:srgbClr val="000000"/>
                          </a:solidFill>
                          <a:effectLst/>
                          <a:latin typeface="+mn-lt"/>
                        </a:rPr>
                        <a:t>Barnehage</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-6,6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-9,1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-2,5</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200" b="0" i="0" u="none" strike="noStrike">
                          <a:solidFill>
                            <a:srgbClr val="000000"/>
                          </a:solidFill>
                          <a:effectLst/>
                          <a:latin typeface="+mn-lt"/>
                        </a:rPr>
                        <a:t>Administrasjon</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-7,4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-8,5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200" b="0" i="0" u="none" strike="noStrike" dirty="0" smtClean="0">
                          <a:solidFill>
                            <a:srgbClr val="000000"/>
                          </a:solidFill>
                          <a:effectLst/>
                          <a:latin typeface="+mn-lt"/>
                        </a:rPr>
                        <a:t>Landbruk</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-0,7</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nb-NO" sz="1200" b="0" i="0" u="none" strike="noStrike" dirty="0">
                          <a:solidFill>
                            <a:srgbClr val="000000"/>
                          </a:solidFill>
                          <a:effectLst/>
                          <a:latin typeface="+mn-lt"/>
                        </a:rPr>
                        <a:t>Grunnskole</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14,7</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-11,8</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nb-NO" sz="1200" b="0" i="0" u="none" strike="noStrike" dirty="0" smtClean="0">
                          <a:solidFill>
                            <a:srgbClr val="000000"/>
                          </a:solidFill>
                          <a:effectLst/>
                          <a:latin typeface="+mn-lt"/>
                        </a:rPr>
                        <a:t>Pleie </a:t>
                      </a:r>
                      <a:r>
                        <a:rPr lang="nb-NO" sz="1200" b="0" i="0" u="none" strike="noStrike" dirty="0">
                          <a:solidFill>
                            <a:srgbClr val="000000"/>
                          </a:solidFill>
                          <a:effectLst/>
                          <a:latin typeface="+mn-lt"/>
                        </a:rPr>
                        <a:t>og omsorg</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-32,0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-39,4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-7,4</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nb-NO" sz="1200" b="0" i="0" u="none" strike="noStrike" dirty="0">
                          <a:solidFill>
                            <a:srgbClr val="000000"/>
                          </a:solidFill>
                          <a:effectLst/>
                          <a:latin typeface="+mn-lt"/>
                        </a:rPr>
                        <a:t>Kommunehelse</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nb-NO" sz="1200" b="0" i="0" u="none" strike="noStrike" dirty="0">
                          <a:solidFill>
                            <a:srgbClr val="000000"/>
                          </a:solidFill>
                          <a:effectLst/>
                          <a:latin typeface="+mn-lt"/>
                        </a:rPr>
                        <a:t>Barnevern</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-6,6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-2,8</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nb-NO" sz="1200" b="0" i="0" u="none" strike="noStrike">
                          <a:solidFill>
                            <a:srgbClr val="000000"/>
                          </a:solidFill>
                          <a:effectLst/>
                          <a:latin typeface="+mn-lt"/>
                        </a:rPr>
                        <a:t>Sosialtjeneste</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nb-NO" sz="1200" b="1" i="0" u="none" strike="noStrike" dirty="0">
                          <a:solidFill>
                            <a:srgbClr val="000000"/>
                          </a:solidFill>
                          <a:effectLst/>
                          <a:latin typeface="+mn-lt"/>
                        </a:rPr>
                        <a:t>Sum</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-51,7</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-77,2</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-25,5</a:t>
                      </a:r>
                    </a:p>
                  </a:txBody>
                  <a:tcPr marL="9525" marR="9525" marT="9525" marB="0" anchor="b"/>
                </a:tc>
                <a:extLst>
                  <a:ext uri="{0D108BD9-81ED-4DB2-BD59-A6C34878D82A}">
                    <a16:rowId xmlns:a16="http://schemas.microsoft.com/office/drawing/2014/main" val="10010"/>
                  </a:ext>
                </a:extLst>
              </a:tr>
              <a:tr h="190500">
                <a:tc>
                  <a:txBody>
                    <a:bodyPr/>
                    <a:lstStyle/>
                    <a:p>
                      <a:pPr algn="l" fontAlgn="b"/>
                      <a:r>
                        <a:rPr lang="nb-NO" sz="1200" b="0" i="1" u="none" strike="noStrike" dirty="0">
                          <a:solidFill>
                            <a:srgbClr val="000000"/>
                          </a:solidFill>
                          <a:effectLst/>
                          <a:latin typeface="+mn-lt"/>
                        </a:rPr>
                        <a:t>Inntektsjustering</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-71,7</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-82,4</a:t>
                      </a:r>
                    </a:p>
                  </a:txBody>
                  <a:tcPr marL="9525" marR="9525" marT="9525" marB="0" anchor="b"/>
                </a:tc>
                <a:tc>
                  <a:txBody>
                    <a:bodyPr/>
                    <a:lstStyle/>
                    <a:p>
                      <a:pPr algn="r" fontAlgn="b"/>
                      <a:r>
                        <a:rPr lang="nb-NO" sz="1200" b="0" i="1" u="none" strike="noStrike" dirty="0">
                          <a:solidFill>
                            <a:srgbClr val="000000"/>
                          </a:solidFill>
                          <a:effectLst/>
                          <a:latin typeface="Calibri" panose="020F0502020204030204" pitchFamily="34" charset="0"/>
                        </a:rPr>
                        <a:t>-10,7</a:t>
                      </a:r>
                    </a:p>
                  </a:txBody>
                  <a:tcPr marL="9525" marR="9525" marT="9525" marB="0" anchor="b"/>
                </a:tc>
                <a:extLst>
                  <a:ext uri="{0D108BD9-81ED-4DB2-BD59-A6C34878D82A}">
                    <a16:rowId xmlns:a16="http://schemas.microsoft.com/office/drawing/2014/main" val="10011"/>
                  </a:ext>
                </a:extLst>
              </a:tr>
              <a:tr h="190500">
                <a:tc>
                  <a:txBody>
                    <a:bodyPr/>
                    <a:lstStyle/>
                    <a:p>
                      <a:pPr algn="l" fontAlgn="b"/>
                      <a:r>
                        <a:rPr lang="nb-NO" sz="1200" b="1" i="0" u="none" strike="noStrike" dirty="0">
                          <a:solidFill>
                            <a:srgbClr val="000000"/>
                          </a:solidFill>
                          <a:effectLst/>
                          <a:latin typeface="+mn-lt"/>
                        </a:rPr>
                        <a:t>Sum inntektsjustert</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20,0</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5,2</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-14,8</a:t>
                      </a:r>
                    </a:p>
                  </a:txBody>
                  <a:tcPr marL="9525" marR="9525" marT="9525" marB="0" anchor="b"/>
                </a:tc>
                <a:extLst>
                  <a:ext uri="{0D108BD9-81ED-4DB2-BD59-A6C34878D82A}">
                    <a16:rowId xmlns:a16="http://schemas.microsoft.com/office/drawing/2014/main" val="10012"/>
                  </a:ext>
                </a:extLst>
              </a:tr>
            </a:tbl>
          </a:graphicData>
        </a:graphic>
      </p:graphicFrame>
      <p:graphicFrame>
        <p:nvGraphicFramePr>
          <p:cNvPr id="6" name="Tabell 5"/>
          <p:cNvGraphicFramePr>
            <a:graphicFrameLocks noGrp="1"/>
          </p:cNvGraphicFramePr>
          <p:nvPr>
            <p:extLst>
              <p:ext uri="{D42A27DB-BD31-4B8C-83A1-F6EECF244321}">
                <p14:modId xmlns:p14="http://schemas.microsoft.com/office/powerpoint/2010/main" val="3992765454"/>
              </p:ext>
            </p:extLst>
          </p:nvPr>
        </p:nvGraphicFramePr>
        <p:xfrm>
          <a:off x="160864" y="4095750"/>
          <a:ext cx="4896544" cy="2116455"/>
        </p:xfrm>
        <a:graphic>
          <a:graphicData uri="http://schemas.openxmlformats.org/drawingml/2006/table">
            <a:tbl>
              <a:tblPr firstRow="1" bandRow="1">
                <a:tableStyleId>{5C22544A-7EE6-4342-B048-85BDC9FD1C3A}</a:tableStyleId>
              </a:tblPr>
              <a:tblGrid>
                <a:gridCol w="1260489">
                  <a:extLst>
                    <a:ext uri="{9D8B030D-6E8A-4147-A177-3AD203B41FA5}">
                      <a16:colId xmlns:a16="http://schemas.microsoft.com/office/drawing/2014/main" val="20000"/>
                    </a:ext>
                  </a:extLst>
                </a:gridCol>
                <a:gridCol w="573641">
                  <a:extLst>
                    <a:ext uri="{9D8B030D-6E8A-4147-A177-3AD203B41FA5}">
                      <a16:colId xmlns:a16="http://schemas.microsoft.com/office/drawing/2014/main" val="20001"/>
                    </a:ext>
                  </a:extLst>
                </a:gridCol>
                <a:gridCol w="615760">
                  <a:extLst>
                    <a:ext uri="{9D8B030D-6E8A-4147-A177-3AD203B41FA5}">
                      <a16:colId xmlns:a16="http://schemas.microsoft.com/office/drawing/2014/main" val="20002"/>
                    </a:ext>
                  </a:extLst>
                </a:gridCol>
                <a:gridCol w="649686">
                  <a:extLst>
                    <a:ext uri="{9D8B030D-6E8A-4147-A177-3AD203B41FA5}">
                      <a16:colId xmlns:a16="http://schemas.microsoft.com/office/drawing/2014/main" val="20003"/>
                    </a:ext>
                  </a:extLst>
                </a:gridCol>
                <a:gridCol w="573641">
                  <a:extLst>
                    <a:ext uri="{9D8B030D-6E8A-4147-A177-3AD203B41FA5}">
                      <a16:colId xmlns:a16="http://schemas.microsoft.com/office/drawing/2014/main" val="20004"/>
                    </a:ext>
                  </a:extLst>
                </a:gridCol>
                <a:gridCol w="573641">
                  <a:extLst>
                    <a:ext uri="{9D8B030D-6E8A-4147-A177-3AD203B41FA5}">
                      <a16:colId xmlns:a16="http://schemas.microsoft.com/office/drawing/2014/main" val="20005"/>
                    </a:ext>
                  </a:extLst>
                </a:gridCol>
                <a:gridCol w="649686">
                  <a:extLst>
                    <a:ext uri="{9D8B030D-6E8A-4147-A177-3AD203B41FA5}">
                      <a16:colId xmlns:a16="http://schemas.microsoft.com/office/drawing/2014/main" val="20006"/>
                    </a:ext>
                  </a:extLst>
                </a:gridCol>
              </a:tblGrid>
              <a:tr h="190500">
                <a:tc>
                  <a:txBody>
                    <a:bodyPr/>
                    <a:lstStyle/>
                    <a:p>
                      <a:pPr algn="ctr" fontAlgn="b"/>
                      <a:endParaRPr lang="nb-NO" sz="1200" b="1" i="0" u="none" strike="noStrike" dirty="0">
                        <a:solidFill>
                          <a:schemeClr val="tx1"/>
                        </a:solidFill>
                        <a:effectLst/>
                        <a:latin typeface="+mj-lt"/>
                      </a:endParaRPr>
                    </a:p>
                  </a:txBody>
                  <a:tcPr marL="9525" marR="9525" marT="9525" marB="0" anchor="b"/>
                </a:tc>
                <a:tc gridSpan="6">
                  <a:txBody>
                    <a:bodyPr/>
                    <a:lstStyle/>
                    <a:p>
                      <a:pPr algn="ctr" fontAlgn="b"/>
                      <a:r>
                        <a:rPr lang="nn-NO" sz="1200" u="none" strike="noStrike" dirty="0">
                          <a:effectLst/>
                        </a:rPr>
                        <a:t>Netto driftsutgifter </a:t>
                      </a:r>
                      <a:r>
                        <a:rPr lang="nn-NO" sz="1200" u="none" strike="noStrike" dirty="0" smtClean="0">
                          <a:effectLst/>
                        </a:rPr>
                        <a:t>2019-2020 </a:t>
                      </a:r>
                      <a:r>
                        <a:rPr lang="nn-NO" sz="1200" u="none" strike="noStrike" dirty="0">
                          <a:effectLst/>
                        </a:rPr>
                        <a:t>(kr per innb.)</a:t>
                      </a:r>
                      <a:endParaRPr lang="nn-NO" sz="1200" b="1" i="0" u="none" strike="noStrike" dirty="0">
                        <a:solidFill>
                          <a:schemeClr val="tx1"/>
                        </a:solidFill>
                        <a:effectLst/>
                        <a:latin typeface="+mj-lt"/>
                      </a:endParaRPr>
                    </a:p>
                  </a:txBody>
                  <a:tcPr marL="9525" marR="9525" marT="9525" marB="0" anchor="b"/>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pPr algn="ctr" fontAlgn="b"/>
                      <a:endParaRPr lang="nb-NO" sz="1100" b="1" i="0" u="none" strike="noStrike" dirty="0">
                        <a:solidFill>
                          <a:schemeClr val="tx1"/>
                        </a:solidFill>
                        <a:effectLst/>
                        <a:latin typeface="Calibri" panose="020F0502020204030204" pitchFamily="34" charset="0"/>
                      </a:endParaRPr>
                    </a:p>
                  </a:txBody>
                  <a:tcPr marL="9525" marR="9525" marT="9525" marB="0" anchor="b">
                    <a:solidFill>
                      <a:schemeClr val="accent2"/>
                    </a:solidFill>
                  </a:tcPr>
                </a:tc>
                <a:tc hMerge="1">
                  <a:txBody>
                    <a:bodyPr/>
                    <a:lstStyle/>
                    <a:p>
                      <a:pPr algn="ctr" fontAlgn="b"/>
                      <a:endParaRPr lang="nb-NO" sz="1100" b="1" i="0" u="none" strike="noStrike" dirty="0">
                        <a:solidFill>
                          <a:schemeClr val="tx1"/>
                        </a:solidFill>
                        <a:effectLst/>
                        <a:latin typeface="Calibri" panose="020F0502020204030204" pitchFamily="34" charset="0"/>
                      </a:endParaRPr>
                    </a:p>
                  </a:txBody>
                  <a:tcPr marL="9525" marR="9525" marT="9525" marB="0" anchor="b">
                    <a:solidFill>
                      <a:schemeClr val="accent2"/>
                    </a:solidFill>
                  </a:tcPr>
                </a:tc>
                <a:extLst>
                  <a:ext uri="{0D108BD9-81ED-4DB2-BD59-A6C34878D82A}">
                    <a16:rowId xmlns:a16="http://schemas.microsoft.com/office/drawing/2014/main" val="10000"/>
                  </a:ext>
                </a:extLst>
              </a:tr>
              <a:tr h="190500">
                <a:tc>
                  <a:txBody>
                    <a:bodyPr/>
                    <a:lstStyle/>
                    <a:p>
                      <a:pPr algn="ctr" fontAlgn="b"/>
                      <a:endParaRPr lang="nb-NO" sz="1200" b="1" i="0" u="none" strike="noStrike" dirty="0">
                        <a:solidFill>
                          <a:schemeClr val="tx1"/>
                        </a:solidFill>
                        <a:effectLst/>
                        <a:latin typeface="+mj-lt"/>
                      </a:endParaRPr>
                    </a:p>
                  </a:txBody>
                  <a:tcPr marL="9525" marR="9525" marT="9525" marB="0" anchor="b"/>
                </a:tc>
                <a:tc gridSpan="3">
                  <a:txBody>
                    <a:bodyPr/>
                    <a:lstStyle/>
                    <a:p>
                      <a:pPr algn="ctr" fontAlgn="b"/>
                      <a:r>
                        <a:rPr lang="nb-NO" sz="1200" b="1" u="none" strike="noStrike" dirty="0" smtClean="0">
                          <a:effectLst/>
                        </a:rPr>
                        <a:t>Gran</a:t>
                      </a:r>
                      <a:endParaRPr lang="nb-NO" sz="1200" b="1" i="0" u="none" strike="noStrike" dirty="0">
                        <a:solidFill>
                          <a:schemeClr val="tx1"/>
                        </a:solidFill>
                        <a:effectLst/>
                        <a:latin typeface="+mj-lt"/>
                      </a:endParaRPr>
                    </a:p>
                  </a:txBody>
                  <a:tcPr marL="9525" marR="9525" marT="9525" marB="0" anchor="b"/>
                </a:tc>
                <a:tc hMerge="1">
                  <a:txBody>
                    <a:bodyPr/>
                    <a:lstStyle/>
                    <a:p>
                      <a:endParaRPr lang="nb-NO"/>
                    </a:p>
                  </a:txBody>
                  <a:tcPr/>
                </a:tc>
                <a:tc hMerge="1">
                  <a:txBody>
                    <a:bodyPr/>
                    <a:lstStyle/>
                    <a:p>
                      <a:endParaRPr lang="nb-NO"/>
                    </a:p>
                  </a:txBody>
                  <a:tcPr/>
                </a:tc>
                <a:tc gridSpan="3">
                  <a:txBody>
                    <a:bodyPr/>
                    <a:lstStyle/>
                    <a:p>
                      <a:pPr algn="ctr" fontAlgn="b"/>
                      <a:r>
                        <a:rPr lang="nb-NO" sz="1200" b="1" u="none" strike="noStrike" dirty="0" smtClean="0">
                          <a:effectLst/>
                        </a:rPr>
                        <a:t>Landet</a:t>
                      </a:r>
                      <a:endParaRPr lang="nb-NO" sz="1200" b="1" i="0" u="none" strike="noStrike" dirty="0">
                        <a:solidFill>
                          <a:schemeClr val="tx1"/>
                        </a:solidFill>
                        <a:effectLst/>
                        <a:latin typeface="+mj-lt"/>
                      </a:endParaRPr>
                    </a:p>
                  </a:txBody>
                  <a:tcPr marL="9525" marR="9525" marT="9525"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1"/>
                  </a:ext>
                </a:extLst>
              </a:tr>
              <a:tr h="190500">
                <a:tc>
                  <a:txBody>
                    <a:bodyPr/>
                    <a:lstStyle/>
                    <a:p>
                      <a:pPr algn="ctr" fontAlgn="b"/>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2019</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2020</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a:effectLst/>
                        </a:rPr>
                        <a:t>Endring</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2019</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smtClean="0">
                          <a:effectLst/>
                        </a:rPr>
                        <a:t>2020</a:t>
                      </a:r>
                      <a:endParaRPr lang="nb-NO" sz="1200" b="1" i="0" u="none" strike="noStrike" dirty="0">
                        <a:solidFill>
                          <a:schemeClr val="tx1"/>
                        </a:solidFill>
                        <a:effectLst/>
                        <a:latin typeface="+mj-lt"/>
                      </a:endParaRPr>
                    </a:p>
                  </a:txBody>
                  <a:tcPr marL="9525" marR="9525" marT="9525" marB="0" anchor="b"/>
                </a:tc>
                <a:tc>
                  <a:txBody>
                    <a:bodyPr/>
                    <a:lstStyle/>
                    <a:p>
                      <a:pPr algn="ctr" fontAlgn="b"/>
                      <a:r>
                        <a:rPr lang="nb-NO" sz="1200" b="1" u="none" strike="noStrike" dirty="0">
                          <a:effectLst/>
                        </a:rPr>
                        <a:t>Endring</a:t>
                      </a:r>
                      <a:endParaRPr lang="nb-NO" sz="1200" b="1" i="0" u="none" strike="noStrike" dirty="0">
                        <a:solidFill>
                          <a:schemeClr val="tx1"/>
                        </a:solidFill>
                        <a:effectLst/>
                        <a:latin typeface="+mj-lt"/>
                      </a:endParaRP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200" u="none" strike="noStrike" dirty="0">
                          <a:effectLst/>
                        </a:rPr>
                        <a:t>Barnehage</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7 125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6 684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-6,2 %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9 080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9 174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1,0 %</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200" u="none" strike="noStrike" dirty="0">
                          <a:effectLst/>
                        </a:rPr>
                        <a:t>Administrasjon</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4 245</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4 091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-3,6 %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4 918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4 790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-2,6 %</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nb-NO" sz="1200" u="none" strike="noStrike" dirty="0" smtClean="0">
                          <a:effectLst/>
                        </a:rPr>
                        <a:t>Landbruk</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228</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221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-3,1 %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115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-5,6 %</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nb-NO" sz="1200" u="none" strike="noStrike" dirty="0">
                          <a:effectLst/>
                        </a:rPr>
                        <a:t>Grunnskole</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14 822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13 921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-6,1 %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14 129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14 131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0,0 %</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nb-NO" sz="1200" u="none" strike="noStrike" dirty="0">
                          <a:effectLst/>
                        </a:rPr>
                        <a:t>Pleie og omsorg</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22 503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22 382</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-0,5 %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19 575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19 763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1,0 %</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nb-NO" sz="1200" u="none" strike="noStrike">
                          <a:effectLst/>
                        </a:rPr>
                        <a:t>Kommunehelse</a:t>
                      </a:r>
                      <a:endParaRPr lang="nb-NO" sz="1200" b="0" i="0" u="none" strike="noStrike">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2 772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3 267</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17,8 %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3 030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3 470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14,5 %</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nb-NO" sz="1200" u="none" strike="noStrike">
                          <a:effectLst/>
                        </a:rPr>
                        <a:t>Barnevern</a:t>
                      </a:r>
                      <a:endParaRPr lang="nb-NO" sz="1200" b="0" i="0" u="none" strike="noStrike">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1 935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1 578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-18,5 %</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2 261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2 155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-4,7 %</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nb-NO" sz="1200" u="none" strike="noStrike" dirty="0" smtClean="0">
                          <a:effectLst/>
                        </a:rPr>
                        <a:t>Sosialtjeneste</a:t>
                      </a:r>
                      <a:endParaRPr lang="nb-NO" sz="1200" b="0" i="0" u="none" strike="noStrike" dirty="0">
                        <a:solidFill>
                          <a:srgbClr val="000000"/>
                        </a:solidFill>
                        <a:effectLst/>
                        <a:latin typeface="+mj-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1 749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1 763</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0,8 %</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2 727</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2 631</a:t>
                      </a: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-3,5 %</a:t>
                      </a:r>
                    </a:p>
                  </a:txBody>
                  <a:tcPr marL="9525" marR="9525" marT="9525" marB="0" anchor="b"/>
                </a:tc>
                <a:extLst>
                  <a:ext uri="{0D108BD9-81ED-4DB2-BD59-A6C34878D82A}">
                    <a16:rowId xmlns:a16="http://schemas.microsoft.com/office/drawing/2014/main" val="10010"/>
                  </a:ext>
                </a:extLst>
              </a:tr>
            </a:tbl>
          </a:graphicData>
        </a:graphic>
      </p:graphicFrame>
      <p:graphicFrame>
        <p:nvGraphicFramePr>
          <p:cNvPr id="7" name="Tabell 6"/>
          <p:cNvGraphicFramePr>
            <a:graphicFrameLocks noGrp="1"/>
          </p:cNvGraphicFramePr>
          <p:nvPr>
            <p:extLst>
              <p:ext uri="{D42A27DB-BD31-4B8C-83A1-F6EECF244321}">
                <p14:modId xmlns:p14="http://schemas.microsoft.com/office/powerpoint/2010/main" val="1748846257"/>
              </p:ext>
            </p:extLst>
          </p:nvPr>
        </p:nvGraphicFramePr>
        <p:xfrm>
          <a:off x="5345400" y="4095750"/>
          <a:ext cx="3550412" cy="2116455"/>
        </p:xfrm>
        <a:graphic>
          <a:graphicData uri="http://schemas.openxmlformats.org/drawingml/2006/table">
            <a:tbl>
              <a:tblPr firstRow="1" bandRow="1">
                <a:tableStyleId>{5C22544A-7EE6-4342-B048-85BDC9FD1C3A}</a:tableStyleId>
              </a:tblPr>
              <a:tblGrid>
                <a:gridCol w="1264412">
                  <a:extLst>
                    <a:ext uri="{9D8B030D-6E8A-4147-A177-3AD203B41FA5}">
                      <a16:colId xmlns:a16="http://schemas.microsoft.com/office/drawing/2014/main" val="20000"/>
                    </a:ext>
                  </a:extLst>
                </a:gridCol>
                <a:gridCol w="7620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762000">
                  <a:extLst>
                    <a:ext uri="{9D8B030D-6E8A-4147-A177-3AD203B41FA5}">
                      <a16:colId xmlns:a16="http://schemas.microsoft.com/office/drawing/2014/main" val="20003"/>
                    </a:ext>
                  </a:extLst>
                </a:gridCol>
              </a:tblGrid>
              <a:tr h="190500">
                <a:tc>
                  <a:txBody>
                    <a:bodyPr/>
                    <a:lstStyle/>
                    <a:p>
                      <a:pPr algn="ctr" fontAlgn="b"/>
                      <a:endParaRPr lang="nb-NO" sz="1200" b="1" i="0" u="none" strike="noStrike" dirty="0">
                        <a:solidFill>
                          <a:schemeClr val="tx1"/>
                        </a:solidFill>
                        <a:effectLst/>
                        <a:latin typeface="+mn-lt"/>
                      </a:endParaRPr>
                    </a:p>
                  </a:txBody>
                  <a:tcPr marL="9525" marR="9525" marT="9525" marB="0" anchor="b"/>
                </a:tc>
                <a:tc gridSpan="3">
                  <a:txBody>
                    <a:bodyPr/>
                    <a:lstStyle/>
                    <a:p>
                      <a:pPr algn="ctr" fontAlgn="b"/>
                      <a:r>
                        <a:rPr lang="nb-NO" sz="1200" b="1" i="0" u="none" strike="noStrike" dirty="0" smtClean="0">
                          <a:solidFill>
                            <a:schemeClr val="bg1"/>
                          </a:solidFill>
                          <a:effectLst/>
                          <a:latin typeface="+mn-lt"/>
                        </a:rPr>
                        <a:t>Kostnadsindeks 2019-2020</a:t>
                      </a:r>
                      <a:endParaRPr lang="nb-NO" sz="1200" b="1" i="0" u="none" strike="noStrike" dirty="0">
                        <a:solidFill>
                          <a:schemeClr val="bg1"/>
                        </a:solidFill>
                        <a:effectLst/>
                        <a:latin typeface="+mn-lt"/>
                      </a:endParaRPr>
                    </a:p>
                  </a:txBody>
                  <a:tcPr marL="9525" marR="9525" marT="9525"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0"/>
                  </a:ext>
                </a:extLst>
              </a:tr>
              <a:tr h="190500">
                <a:tc>
                  <a:txBody>
                    <a:bodyPr/>
                    <a:lstStyle/>
                    <a:p>
                      <a:pPr algn="ctr" fontAlgn="b"/>
                      <a:endParaRPr lang="nb-NO" sz="1200" b="1" i="0" u="none" strike="noStrike" dirty="0">
                        <a:solidFill>
                          <a:schemeClr val="tx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2019</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smtClean="0">
                          <a:solidFill>
                            <a:schemeClr val="bg1"/>
                          </a:solidFill>
                          <a:effectLst/>
                          <a:latin typeface="+mn-lt"/>
                        </a:rPr>
                        <a:t>2020</a:t>
                      </a:r>
                      <a:endParaRPr lang="nb-NO" sz="1200" b="1" i="0" u="none" strike="noStrike" dirty="0">
                        <a:solidFill>
                          <a:schemeClr val="bg1"/>
                        </a:solidFill>
                        <a:effectLst/>
                        <a:latin typeface="+mn-lt"/>
                      </a:endParaRPr>
                    </a:p>
                  </a:txBody>
                  <a:tcPr marL="9525" marR="9525" marT="9525" marB="0" anchor="b">
                    <a:solidFill>
                      <a:schemeClr val="accent1"/>
                    </a:solidFill>
                  </a:tcPr>
                </a:tc>
                <a:tc>
                  <a:txBody>
                    <a:bodyPr/>
                    <a:lstStyle/>
                    <a:p>
                      <a:pPr algn="ctr" fontAlgn="b"/>
                      <a:r>
                        <a:rPr lang="nb-NO" sz="1200" b="1" u="none" strike="noStrike" dirty="0">
                          <a:solidFill>
                            <a:schemeClr val="bg1"/>
                          </a:solidFill>
                          <a:effectLst/>
                          <a:latin typeface="+mn-lt"/>
                        </a:rPr>
                        <a:t>Endring</a:t>
                      </a:r>
                      <a:endParaRPr lang="nb-NO" sz="1200" b="1" i="0" u="none" strike="noStrike" dirty="0">
                        <a:solidFill>
                          <a:schemeClr val="bg1"/>
                        </a:solidFill>
                        <a:effectLst/>
                        <a:latin typeface="+mn-lt"/>
                      </a:endParaRPr>
                    </a:p>
                  </a:txBody>
                  <a:tcPr marL="9525" marR="9525" marT="9525" marB="0" anchor="b">
                    <a:solidFill>
                      <a:schemeClr val="accent1"/>
                    </a:solidFill>
                  </a:tcPr>
                </a:tc>
                <a:extLst>
                  <a:ext uri="{0D108BD9-81ED-4DB2-BD59-A6C34878D82A}">
                    <a16:rowId xmlns:a16="http://schemas.microsoft.com/office/drawing/2014/main" val="10001"/>
                  </a:ext>
                </a:extLst>
              </a:tr>
              <a:tr h="190500">
                <a:tc>
                  <a:txBody>
                    <a:bodyPr/>
                    <a:lstStyle/>
                    <a:p>
                      <a:pPr algn="l" fontAlgn="b"/>
                      <a:r>
                        <a:rPr lang="nb-NO" sz="1200" u="none" strike="noStrike" dirty="0">
                          <a:effectLst/>
                          <a:latin typeface="+mn-lt"/>
                        </a:rPr>
                        <a:t>Barnehage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dirty="0">
                          <a:solidFill>
                            <a:srgbClr val="000000"/>
                          </a:solidFill>
                          <a:effectLst/>
                          <a:latin typeface="Calibri" panose="020F0502020204030204" pitchFamily="34" charset="0"/>
                        </a:rPr>
                        <a:t>0,8389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0,8015</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-3,7 %</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200" u="none" strike="noStrike" dirty="0">
                          <a:effectLst/>
                          <a:latin typeface="+mn-lt"/>
                        </a:rPr>
                        <a:t>Administrasjon</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0,9712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0,9848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1,4 %</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200" b="0" i="0" u="none" strike="noStrike" dirty="0" smtClean="0">
                          <a:solidFill>
                            <a:srgbClr val="000000"/>
                          </a:solidFill>
                          <a:effectLst/>
                          <a:latin typeface="+mn-lt"/>
                        </a:rPr>
                        <a:t>Landbruk</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2,5310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2,5296</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-0,1 %</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nb-NO" sz="1200" u="none" strike="noStrike" dirty="0">
                          <a:effectLst/>
                          <a:latin typeface="+mn-lt"/>
                        </a:rPr>
                        <a:t>Grunnskole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0,9744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0,9700</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-0,4 %</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nb-NO" sz="1200" u="none" strike="noStrike" dirty="0" smtClean="0">
                          <a:effectLst/>
                          <a:latin typeface="+mn-lt"/>
                        </a:rPr>
                        <a:t>Pleie </a:t>
                      </a:r>
                      <a:r>
                        <a:rPr lang="nb-NO" sz="1200" u="none" strike="noStrike" dirty="0">
                          <a:effectLst/>
                          <a:latin typeface="+mn-lt"/>
                        </a:rPr>
                        <a:t>og omsorg</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1,2038</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1,2124</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0,9 %</a:t>
                      </a:r>
                    </a:p>
                  </a:txBody>
                  <a:tcPr marL="9525" marR="9525" marT="9525" marB="0" anchor="b"/>
                </a:tc>
                <a:extLst>
                  <a:ext uri="{0D108BD9-81ED-4DB2-BD59-A6C34878D82A}">
                    <a16:rowId xmlns:a16="http://schemas.microsoft.com/office/drawing/2014/main" val="10006"/>
                  </a:ext>
                </a:extLst>
              </a:tr>
              <a:tr h="190500">
                <a:tc>
                  <a:txBody>
                    <a:bodyPr/>
                    <a:lstStyle/>
                    <a:p>
                      <a:pPr algn="l" fontAlgn="b"/>
                      <a:r>
                        <a:rPr lang="nb-NO" sz="1200" u="none" strike="noStrike" dirty="0">
                          <a:effectLst/>
                          <a:latin typeface="+mn-lt"/>
                        </a:rPr>
                        <a:t>Kommunehelse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1,0361</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1,0439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0,8 %</a:t>
                      </a:r>
                    </a:p>
                  </a:txBody>
                  <a:tcPr marL="9525" marR="9525" marT="9525" marB="0" anchor="b"/>
                </a:tc>
                <a:extLst>
                  <a:ext uri="{0D108BD9-81ED-4DB2-BD59-A6C34878D82A}">
                    <a16:rowId xmlns:a16="http://schemas.microsoft.com/office/drawing/2014/main" val="10007"/>
                  </a:ext>
                </a:extLst>
              </a:tr>
              <a:tr h="190500">
                <a:tc>
                  <a:txBody>
                    <a:bodyPr/>
                    <a:lstStyle/>
                    <a:p>
                      <a:pPr algn="l" fontAlgn="b"/>
                      <a:r>
                        <a:rPr lang="nb-NO" sz="1200" u="none" strike="noStrike" dirty="0">
                          <a:effectLst/>
                          <a:latin typeface="+mn-lt"/>
                        </a:rPr>
                        <a:t>Barnevern</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0,9793</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0,9562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-2,3 %</a:t>
                      </a:r>
                    </a:p>
                  </a:txBody>
                  <a:tcPr marL="9525" marR="9525" marT="9525" marB="0" anchor="b"/>
                </a:tc>
                <a:extLst>
                  <a:ext uri="{0D108BD9-81ED-4DB2-BD59-A6C34878D82A}">
                    <a16:rowId xmlns:a16="http://schemas.microsoft.com/office/drawing/2014/main" val="10008"/>
                  </a:ext>
                </a:extLst>
              </a:tr>
              <a:tr h="190500">
                <a:tc>
                  <a:txBody>
                    <a:bodyPr/>
                    <a:lstStyle/>
                    <a:p>
                      <a:pPr algn="l" fontAlgn="b"/>
                      <a:r>
                        <a:rPr lang="nb-NO" sz="1200" u="none" strike="noStrike" dirty="0" smtClean="0">
                          <a:effectLst/>
                          <a:latin typeface="+mn-lt"/>
                        </a:rPr>
                        <a:t>Sosialtjeneste</a:t>
                      </a:r>
                      <a:endParaRPr lang="nb-NO" sz="1200" b="0" i="0" u="none" strike="noStrike" dirty="0">
                        <a:solidFill>
                          <a:srgbClr val="000000"/>
                        </a:solidFill>
                        <a:effectLst/>
                        <a:latin typeface="+mn-lt"/>
                      </a:endParaRP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0,9312</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0,9739</a:t>
                      </a:r>
                    </a:p>
                  </a:txBody>
                  <a:tcPr marL="9525" marR="9525" marT="9525" marB="0" anchor="b"/>
                </a:tc>
                <a:tc>
                  <a:txBody>
                    <a:bodyPr/>
                    <a:lstStyle/>
                    <a:p>
                      <a:pPr algn="r" fontAlgn="b"/>
                      <a:r>
                        <a:rPr lang="nb-NO" sz="1200" b="0" i="0" u="none" strike="noStrike">
                          <a:solidFill>
                            <a:srgbClr val="000000"/>
                          </a:solidFill>
                          <a:effectLst/>
                          <a:latin typeface="Calibri" panose="020F0502020204030204" pitchFamily="34" charset="0"/>
                        </a:rPr>
                        <a:t>4,3 %</a:t>
                      </a:r>
                    </a:p>
                  </a:txBody>
                  <a:tcPr marL="9525" marR="9525" marT="9525" marB="0" anchor="b"/>
                </a:tc>
                <a:extLst>
                  <a:ext uri="{0D108BD9-81ED-4DB2-BD59-A6C34878D82A}">
                    <a16:rowId xmlns:a16="http://schemas.microsoft.com/office/drawing/2014/main" val="10009"/>
                  </a:ext>
                </a:extLst>
              </a:tr>
              <a:tr h="190500">
                <a:tc>
                  <a:txBody>
                    <a:bodyPr/>
                    <a:lstStyle/>
                    <a:p>
                      <a:pPr algn="l" fontAlgn="b"/>
                      <a:r>
                        <a:rPr lang="nb-NO" sz="1200" b="1" u="none" strike="noStrike" dirty="0">
                          <a:effectLst/>
                          <a:latin typeface="+mn-lt"/>
                        </a:rPr>
                        <a:t>Totalt</a:t>
                      </a:r>
                      <a:endParaRPr lang="nb-NO" sz="1200" b="1" i="0" u="none" strike="noStrike" dirty="0">
                        <a:solidFill>
                          <a:srgbClr val="000000"/>
                        </a:solidFill>
                        <a:effectLst/>
                        <a:latin typeface="+mn-lt"/>
                      </a:endParaRP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1,0350</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1,0355</a:t>
                      </a:r>
                    </a:p>
                  </a:txBody>
                  <a:tcPr marL="9525" marR="9525" marT="9525" marB="0" anchor="b"/>
                </a:tc>
                <a:tc>
                  <a:txBody>
                    <a:bodyPr/>
                    <a:lstStyle/>
                    <a:p>
                      <a:pPr algn="r" fontAlgn="b"/>
                      <a:r>
                        <a:rPr lang="nb-NO" sz="1200" b="1" i="0" u="none" strike="noStrike" dirty="0">
                          <a:solidFill>
                            <a:srgbClr val="000000"/>
                          </a:solidFill>
                          <a:effectLst/>
                          <a:latin typeface="Calibri" panose="020F0502020204030204" pitchFamily="34" charset="0"/>
                        </a:rPr>
                        <a:t>0,0 %</a:t>
                      </a:r>
                    </a:p>
                  </a:txBody>
                  <a:tcPr marL="9525" marR="9525" marT="9525" marB="0" anchor="b"/>
                </a:tc>
                <a:extLst>
                  <a:ext uri="{0D108BD9-81ED-4DB2-BD59-A6C34878D82A}">
                    <a16:rowId xmlns:a16="http://schemas.microsoft.com/office/drawing/2014/main" val="10010"/>
                  </a:ext>
                </a:extLst>
              </a:tr>
            </a:tbl>
          </a:graphicData>
        </a:graphic>
      </p:graphicFrame>
      <p:sp>
        <p:nvSpPr>
          <p:cNvPr id="8" name="Rektangel 7"/>
          <p:cNvSpPr/>
          <p:nvPr/>
        </p:nvSpPr>
        <p:spPr>
          <a:xfrm>
            <a:off x="84624" y="1817608"/>
            <a:ext cx="1080120" cy="1200329"/>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Mer-/mindreforbruk ift. «normert nivå. Gran kommune. 2019-2020. Mill. kr.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KOSTRA/KMD/ 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sp>
        <p:nvSpPr>
          <p:cNvPr id="9" name="Rektangel 8"/>
          <p:cNvSpPr/>
          <p:nvPr/>
        </p:nvSpPr>
        <p:spPr>
          <a:xfrm>
            <a:off x="84624" y="3859529"/>
            <a:ext cx="4487376"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Netto driftsutgifter i kr per innb. 2019-2020.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KMD, beregninger </a:t>
            </a:r>
            <a:r>
              <a:rPr lang="nb-NO" sz="900" i="1" dirty="0">
                <a:ea typeface="Calibri" panose="020F0502020204030204" pitchFamily="34" charset="0"/>
                <a:cs typeface="Arial" panose="020B0604020202020204" pitchFamily="34" charset="0"/>
              </a:rPr>
              <a:t>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sp>
        <p:nvSpPr>
          <p:cNvPr id="10" name="Rektangel 9"/>
          <p:cNvSpPr/>
          <p:nvPr/>
        </p:nvSpPr>
        <p:spPr>
          <a:xfrm>
            <a:off x="5240504" y="3860244"/>
            <a:ext cx="3877188"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Kostnadsindeks 2019-2020. Gran kommune. Kilde</a:t>
            </a:r>
            <a:r>
              <a:rPr lang="nb-NO" sz="900" i="1" dirty="0">
                <a:ea typeface="Calibri" panose="020F0502020204030204" pitchFamily="34" charset="0"/>
                <a:cs typeface="Arial" panose="020B0604020202020204" pitchFamily="34" charset="0"/>
              </a:rPr>
              <a:t>: </a:t>
            </a:r>
            <a:r>
              <a:rPr lang="nb-NO" sz="900" i="1" dirty="0" smtClean="0">
                <a:ea typeface="Calibri" panose="020F0502020204030204" pitchFamily="34" charset="0"/>
                <a:cs typeface="Arial" panose="020B0604020202020204" pitchFamily="34" charset="0"/>
              </a:rPr>
              <a:t>KMD/TF</a:t>
            </a:r>
            <a:endParaRPr lang="nb-NO" sz="900" i="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877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Netto driftsutgifter 2019-2020 (kr per innb.)</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29</a:t>
            </a:fld>
            <a:endParaRPr lang="nb-NO" dirty="0"/>
          </a:p>
        </p:txBody>
      </p:sp>
      <p:sp>
        <p:nvSpPr>
          <p:cNvPr id="6" name="Rektangel 5"/>
          <p:cNvSpPr/>
          <p:nvPr/>
        </p:nvSpPr>
        <p:spPr>
          <a:xfrm>
            <a:off x="436915" y="1132486"/>
            <a:ext cx="8239540" cy="230832"/>
          </a:xfrm>
          <a:prstGeom prst="rect">
            <a:avLst/>
          </a:prstGeom>
        </p:spPr>
        <p:txBody>
          <a:bodyPr wrap="square">
            <a:spAutoFit/>
          </a:bodyPr>
          <a:lstStyle/>
          <a:p>
            <a:pPr>
              <a:spcBef>
                <a:spcPts val="1200"/>
              </a:spcBef>
              <a:spcAft>
                <a:spcPts val="1200"/>
              </a:spcAft>
            </a:pPr>
            <a:r>
              <a:rPr lang="nb-NO" sz="900" i="1" dirty="0" smtClean="0">
                <a:ea typeface="Calibri" panose="020F0502020204030204" pitchFamily="34" charset="0"/>
                <a:cs typeface="Arial" panose="020B0604020202020204" pitchFamily="34" charset="0"/>
              </a:rPr>
              <a:t>Netto driftsutgifter på sentrale tjenesteområder fordelt på KOSTRA-funksjoner. Kr per innb. 2019-2020. Kilde</a:t>
            </a:r>
            <a:r>
              <a:rPr lang="nb-NO" sz="900" i="1" dirty="0">
                <a:ea typeface="Calibri" panose="020F0502020204030204" pitchFamily="34" charset="0"/>
                <a:cs typeface="Arial" panose="020B0604020202020204" pitchFamily="34" charset="0"/>
              </a:rPr>
              <a:t>: KMD/beregninger ved </a:t>
            </a:r>
            <a:r>
              <a:rPr lang="nb-NO" sz="900" i="1" dirty="0" smtClean="0">
                <a:ea typeface="Calibri" panose="020F0502020204030204" pitchFamily="34" charset="0"/>
                <a:cs typeface="Arial" panose="020B0604020202020204" pitchFamily="34" charset="0"/>
              </a:rPr>
              <a:t>TF</a:t>
            </a:r>
            <a:endParaRPr lang="nb-NO" sz="900" i="1" dirty="0">
              <a:effectLst/>
              <a:ea typeface="Calibri" panose="020F0502020204030204" pitchFamily="34" charset="0"/>
              <a:cs typeface="Arial" panose="020B0604020202020204" pitchFamily="34" charset="0"/>
            </a:endParaRPr>
          </a:p>
        </p:txBody>
      </p:sp>
      <p:graphicFrame>
        <p:nvGraphicFramePr>
          <p:cNvPr id="3" name="Tabell 2"/>
          <p:cNvGraphicFramePr>
            <a:graphicFrameLocks noGrp="1"/>
          </p:cNvGraphicFramePr>
          <p:nvPr>
            <p:extLst>
              <p:ext uri="{D42A27DB-BD31-4B8C-83A1-F6EECF244321}">
                <p14:modId xmlns:p14="http://schemas.microsoft.com/office/powerpoint/2010/main" val="3612666619"/>
              </p:ext>
            </p:extLst>
          </p:nvPr>
        </p:nvGraphicFramePr>
        <p:xfrm>
          <a:off x="539554" y="1324102"/>
          <a:ext cx="8136901" cy="5000498"/>
        </p:xfrm>
        <a:graphic>
          <a:graphicData uri="http://schemas.openxmlformats.org/drawingml/2006/table">
            <a:tbl>
              <a:tblPr firstRow="1" bandRow="1">
                <a:tableStyleId>{5C22544A-7EE6-4342-B048-85BDC9FD1C3A}</a:tableStyleId>
              </a:tblPr>
              <a:tblGrid>
                <a:gridCol w="3355045">
                  <a:extLst>
                    <a:ext uri="{9D8B030D-6E8A-4147-A177-3AD203B41FA5}">
                      <a16:colId xmlns:a16="http://schemas.microsoft.com/office/drawing/2014/main" val="20000"/>
                    </a:ext>
                  </a:extLst>
                </a:gridCol>
                <a:gridCol w="796976">
                  <a:extLst>
                    <a:ext uri="{9D8B030D-6E8A-4147-A177-3AD203B41FA5}">
                      <a16:colId xmlns:a16="http://schemas.microsoft.com/office/drawing/2014/main" val="20001"/>
                    </a:ext>
                  </a:extLst>
                </a:gridCol>
                <a:gridCol w="796976">
                  <a:extLst>
                    <a:ext uri="{9D8B030D-6E8A-4147-A177-3AD203B41FA5}">
                      <a16:colId xmlns:a16="http://schemas.microsoft.com/office/drawing/2014/main" val="20002"/>
                    </a:ext>
                  </a:extLst>
                </a:gridCol>
                <a:gridCol w="796976">
                  <a:extLst>
                    <a:ext uri="{9D8B030D-6E8A-4147-A177-3AD203B41FA5}">
                      <a16:colId xmlns:a16="http://schemas.microsoft.com/office/drawing/2014/main" val="20003"/>
                    </a:ext>
                  </a:extLst>
                </a:gridCol>
                <a:gridCol w="796976">
                  <a:extLst>
                    <a:ext uri="{9D8B030D-6E8A-4147-A177-3AD203B41FA5}">
                      <a16:colId xmlns:a16="http://schemas.microsoft.com/office/drawing/2014/main" val="20004"/>
                    </a:ext>
                  </a:extLst>
                </a:gridCol>
                <a:gridCol w="796976">
                  <a:extLst>
                    <a:ext uri="{9D8B030D-6E8A-4147-A177-3AD203B41FA5}">
                      <a16:colId xmlns:a16="http://schemas.microsoft.com/office/drawing/2014/main" val="20005"/>
                    </a:ext>
                  </a:extLst>
                </a:gridCol>
                <a:gridCol w="796976">
                  <a:extLst>
                    <a:ext uri="{9D8B030D-6E8A-4147-A177-3AD203B41FA5}">
                      <a16:colId xmlns:a16="http://schemas.microsoft.com/office/drawing/2014/main" val="20006"/>
                    </a:ext>
                  </a:extLst>
                </a:gridCol>
              </a:tblGrid>
              <a:tr h="132071">
                <a:tc>
                  <a:txBody>
                    <a:bodyPr/>
                    <a:lstStyle/>
                    <a:p>
                      <a:pPr algn="ctr" fontAlgn="b"/>
                      <a:endParaRPr lang="nb-NO" sz="850" b="1" i="0" u="none" strike="noStrike" dirty="0">
                        <a:solidFill>
                          <a:schemeClr val="tx1"/>
                        </a:solidFill>
                        <a:effectLst/>
                        <a:latin typeface="+mn-lt"/>
                      </a:endParaRPr>
                    </a:p>
                  </a:txBody>
                  <a:tcPr marL="6604" marR="6604" marT="6604" marB="0" anchor="b"/>
                </a:tc>
                <a:tc gridSpan="3">
                  <a:txBody>
                    <a:bodyPr/>
                    <a:lstStyle/>
                    <a:p>
                      <a:pPr algn="ctr" fontAlgn="b"/>
                      <a:r>
                        <a:rPr lang="nb-NO" sz="850" u="none" strike="noStrike" dirty="0" smtClean="0">
                          <a:effectLst/>
                        </a:rPr>
                        <a:t>Gran</a:t>
                      </a:r>
                      <a:endParaRPr lang="nb-NO" sz="850" b="1" i="0" u="none" strike="noStrike" dirty="0">
                        <a:solidFill>
                          <a:schemeClr val="tx1"/>
                        </a:solidFill>
                        <a:effectLst/>
                        <a:latin typeface="+mn-lt"/>
                      </a:endParaRPr>
                    </a:p>
                  </a:txBody>
                  <a:tcPr marL="6604" marR="6604" marT="6604" marB="0" anchor="b"/>
                </a:tc>
                <a:tc hMerge="1">
                  <a:txBody>
                    <a:bodyPr/>
                    <a:lstStyle/>
                    <a:p>
                      <a:endParaRPr lang="nb-NO"/>
                    </a:p>
                  </a:txBody>
                  <a:tcPr/>
                </a:tc>
                <a:tc hMerge="1">
                  <a:txBody>
                    <a:bodyPr/>
                    <a:lstStyle/>
                    <a:p>
                      <a:endParaRPr lang="nb-NO"/>
                    </a:p>
                  </a:txBody>
                  <a:tcPr/>
                </a:tc>
                <a:tc gridSpan="3">
                  <a:txBody>
                    <a:bodyPr/>
                    <a:lstStyle/>
                    <a:p>
                      <a:pPr algn="ctr" fontAlgn="b"/>
                      <a:r>
                        <a:rPr lang="nb-NO" sz="850" u="none" strike="noStrike">
                          <a:effectLst/>
                        </a:rPr>
                        <a:t>Landet</a:t>
                      </a:r>
                      <a:endParaRPr lang="nb-NO" sz="850" b="1" i="0" u="none" strike="noStrike">
                        <a:solidFill>
                          <a:schemeClr val="tx1"/>
                        </a:solidFill>
                        <a:effectLst/>
                        <a:latin typeface="+mn-lt"/>
                      </a:endParaRPr>
                    </a:p>
                  </a:txBody>
                  <a:tcPr marL="6604" marR="6604" marT="6604" marB="0" anchor="b"/>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10000"/>
                  </a:ext>
                </a:extLst>
              </a:tr>
              <a:tr h="132071">
                <a:tc>
                  <a:txBody>
                    <a:bodyPr/>
                    <a:lstStyle/>
                    <a:p>
                      <a:pPr algn="ctr" fontAlgn="b"/>
                      <a:endParaRPr lang="nb-NO" sz="850" b="1" i="0" u="none" strike="noStrike" dirty="0">
                        <a:solidFill>
                          <a:schemeClr val="tx1"/>
                        </a:solidFill>
                        <a:effectLst/>
                        <a:latin typeface="+mn-lt"/>
                      </a:endParaRPr>
                    </a:p>
                  </a:txBody>
                  <a:tcPr marL="6604" marR="6604" marT="6604" marB="0" anchor="b"/>
                </a:tc>
                <a:tc>
                  <a:txBody>
                    <a:bodyPr/>
                    <a:lstStyle/>
                    <a:p>
                      <a:pPr algn="ctr" fontAlgn="b"/>
                      <a:r>
                        <a:rPr lang="nb-NO" sz="850" b="1" u="none" strike="noStrike" dirty="0" smtClean="0">
                          <a:effectLst/>
                        </a:rPr>
                        <a:t>2019</a:t>
                      </a:r>
                      <a:endParaRPr lang="nb-NO" sz="850" b="1" i="0" u="none" strike="noStrike" dirty="0">
                        <a:solidFill>
                          <a:schemeClr val="tx1"/>
                        </a:solidFill>
                        <a:effectLst/>
                        <a:latin typeface="+mn-lt"/>
                      </a:endParaRPr>
                    </a:p>
                  </a:txBody>
                  <a:tcPr marL="6604" marR="6604" marT="6604" marB="0" anchor="b"/>
                </a:tc>
                <a:tc>
                  <a:txBody>
                    <a:bodyPr/>
                    <a:lstStyle/>
                    <a:p>
                      <a:pPr algn="ctr" fontAlgn="b"/>
                      <a:r>
                        <a:rPr lang="nb-NO" sz="850" b="1" u="none" strike="noStrike" dirty="0" smtClean="0">
                          <a:effectLst/>
                        </a:rPr>
                        <a:t>2020</a:t>
                      </a:r>
                      <a:endParaRPr lang="nb-NO" sz="850" b="1" i="0" u="none" strike="noStrike" dirty="0">
                        <a:solidFill>
                          <a:schemeClr val="tx1"/>
                        </a:solidFill>
                        <a:effectLst/>
                        <a:latin typeface="+mn-lt"/>
                      </a:endParaRPr>
                    </a:p>
                  </a:txBody>
                  <a:tcPr marL="6604" marR="6604" marT="6604" marB="0" anchor="b"/>
                </a:tc>
                <a:tc>
                  <a:txBody>
                    <a:bodyPr/>
                    <a:lstStyle/>
                    <a:p>
                      <a:pPr algn="ctr" fontAlgn="b"/>
                      <a:r>
                        <a:rPr lang="nb-NO" sz="850" b="1" u="none" strike="noStrike" dirty="0">
                          <a:effectLst/>
                        </a:rPr>
                        <a:t>Endring</a:t>
                      </a:r>
                      <a:endParaRPr lang="nb-NO" sz="850" b="1" i="0" u="none" strike="noStrike" dirty="0">
                        <a:solidFill>
                          <a:schemeClr val="tx1"/>
                        </a:solidFill>
                        <a:effectLst/>
                        <a:latin typeface="+mn-lt"/>
                      </a:endParaRPr>
                    </a:p>
                  </a:txBody>
                  <a:tcPr marL="6604" marR="6604" marT="6604" marB="0" anchor="b"/>
                </a:tc>
                <a:tc>
                  <a:txBody>
                    <a:bodyPr/>
                    <a:lstStyle/>
                    <a:p>
                      <a:pPr algn="ctr" fontAlgn="b"/>
                      <a:r>
                        <a:rPr lang="nb-NO" sz="850" b="1" u="none" strike="noStrike" dirty="0" smtClean="0">
                          <a:effectLst/>
                        </a:rPr>
                        <a:t>2019</a:t>
                      </a:r>
                      <a:endParaRPr lang="nb-NO" sz="850" b="1" i="0" u="none" strike="noStrike" dirty="0">
                        <a:solidFill>
                          <a:schemeClr val="tx1"/>
                        </a:solidFill>
                        <a:effectLst/>
                        <a:latin typeface="+mn-lt"/>
                      </a:endParaRPr>
                    </a:p>
                  </a:txBody>
                  <a:tcPr marL="6604" marR="6604" marT="6604" marB="0" anchor="b"/>
                </a:tc>
                <a:tc>
                  <a:txBody>
                    <a:bodyPr/>
                    <a:lstStyle/>
                    <a:p>
                      <a:pPr algn="ctr" fontAlgn="b"/>
                      <a:r>
                        <a:rPr lang="nb-NO" sz="850" b="1" u="none" strike="noStrike" dirty="0" smtClean="0">
                          <a:effectLst/>
                        </a:rPr>
                        <a:t>2020</a:t>
                      </a:r>
                      <a:endParaRPr lang="nb-NO" sz="850" b="1" i="0" u="none" strike="noStrike" dirty="0">
                        <a:solidFill>
                          <a:schemeClr val="tx1"/>
                        </a:solidFill>
                        <a:effectLst/>
                        <a:latin typeface="+mn-lt"/>
                      </a:endParaRPr>
                    </a:p>
                  </a:txBody>
                  <a:tcPr marL="6604" marR="6604" marT="6604" marB="0" anchor="b"/>
                </a:tc>
                <a:tc>
                  <a:txBody>
                    <a:bodyPr/>
                    <a:lstStyle/>
                    <a:p>
                      <a:pPr algn="ctr" fontAlgn="b"/>
                      <a:r>
                        <a:rPr lang="nb-NO" sz="850" b="1" u="none" strike="noStrike" dirty="0">
                          <a:effectLst/>
                        </a:rPr>
                        <a:t>Endring</a:t>
                      </a:r>
                      <a:endParaRPr lang="nb-NO" sz="850" b="1" i="0" u="none" strike="noStrike" dirty="0">
                        <a:solidFill>
                          <a:schemeClr val="tx1"/>
                        </a:solidFill>
                        <a:effectLst/>
                        <a:latin typeface="+mn-lt"/>
                      </a:endParaRPr>
                    </a:p>
                  </a:txBody>
                  <a:tcPr marL="6604" marR="6604" marT="6604" marB="0" anchor="b"/>
                </a:tc>
                <a:extLst>
                  <a:ext uri="{0D108BD9-81ED-4DB2-BD59-A6C34878D82A}">
                    <a16:rowId xmlns:a16="http://schemas.microsoft.com/office/drawing/2014/main" val="10001"/>
                  </a:ext>
                </a:extLst>
              </a:tr>
              <a:tr h="132071">
                <a:tc>
                  <a:txBody>
                    <a:bodyPr/>
                    <a:lstStyle/>
                    <a:p>
                      <a:pPr algn="l" fontAlgn="b"/>
                      <a:r>
                        <a:rPr lang="nb-NO" sz="850" b="1" u="none" strike="noStrike" dirty="0">
                          <a:effectLst/>
                        </a:rPr>
                        <a:t>Barnehage (F201, 211, 221)</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dirty="0">
                          <a:solidFill>
                            <a:srgbClr val="000000"/>
                          </a:solidFill>
                          <a:effectLst/>
                          <a:latin typeface="Calibri" panose="020F0502020204030204" pitchFamily="34" charset="0"/>
                        </a:rPr>
                        <a:t>7 125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6 684</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-6,2 %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9 080</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9 174</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1,0 %</a:t>
                      </a:r>
                    </a:p>
                  </a:txBody>
                  <a:tcPr marL="9525" marR="9525" marT="9525" marB="0" anchor="b"/>
                </a:tc>
                <a:extLst>
                  <a:ext uri="{0D108BD9-81ED-4DB2-BD59-A6C34878D82A}">
                    <a16:rowId xmlns:a16="http://schemas.microsoft.com/office/drawing/2014/main" val="10002"/>
                  </a:ext>
                </a:extLst>
              </a:tr>
              <a:tr h="132071">
                <a:tc>
                  <a:txBody>
                    <a:bodyPr/>
                    <a:lstStyle/>
                    <a:p>
                      <a:pPr algn="l" fontAlgn="b"/>
                      <a:r>
                        <a:rPr lang="nb-NO" sz="850" u="none" strike="noStrike" dirty="0">
                          <a:effectLst/>
                        </a:rPr>
                        <a:t>201 Barnehage</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6 003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5 527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-7,9 %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7 761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7 854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1,2 %</a:t>
                      </a:r>
                    </a:p>
                  </a:txBody>
                  <a:tcPr marL="9525" marR="9525" marT="9525" marB="0" anchor="b"/>
                </a:tc>
                <a:extLst>
                  <a:ext uri="{0D108BD9-81ED-4DB2-BD59-A6C34878D82A}">
                    <a16:rowId xmlns:a16="http://schemas.microsoft.com/office/drawing/2014/main" val="10003"/>
                  </a:ext>
                </a:extLst>
              </a:tr>
              <a:tr h="132071">
                <a:tc>
                  <a:txBody>
                    <a:bodyPr/>
                    <a:lstStyle/>
                    <a:p>
                      <a:pPr algn="l" fontAlgn="b"/>
                      <a:r>
                        <a:rPr lang="nb-NO" sz="850" u="none" strike="noStrike" dirty="0">
                          <a:effectLst/>
                        </a:rPr>
                        <a:t>211 Styrket tilbud til førskolebarn</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698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725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3,8 %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719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716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-0,5 %</a:t>
                      </a:r>
                    </a:p>
                  </a:txBody>
                  <a:tcPr marL="9525" marR="9525" marT="9525" marB="0" anchor="b"/>
                </a:tc>
                <a:extLst>
                  <a:ext uri="{0D108BD9-81ED-4DB2-BD59-A6C34878D82A}">
                    <a16:rowId xmlns:a16="http://schemas.microsoft.com/office/drawing/2014/main" val="10004"/>
                  </a:ext>
                </a:extLst>
              </a:tr>
              <a:tr h="132071">
                <a:tc>
                  <a:txBody>
                    <a:bodyPr/>
                    <a:lstStyle/>
                    <a:p>
                      <a:pPr algn="l" fontAlgn="b"/>
                      <a:r>
                        <a:rPr lang="nb-NO" sz="850" u="none" strike="noStrike" dirty="0">
                          <a:effectLst/>
                        </a:rPr>
                        <a:t>221 Barnehagelokaler og skyss</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423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433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2,2 %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600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604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0,7 %</a:t>
                      </a:r>
                    </a:p>
                  </a:txBody>
                  <a:tcPr marL="9525" marR="9525" marT="9525" marB="0" anchor="b"/>
                </a:tc>
                <a:extLst>
                  <a:ext uri="{0D108BD9-81ED-4DB2-BD59-A6C34878D82A}">
                    <a16:rowId xmlns:a16="http://schemas.microsoft.com/office/drawing/2014/main" val="10005"/>
                  </a:ext>
                </a:extLst>
              </a:tr>
              <a:tr h="132071">
                <a:tc>
                  <a:txBody>
                    <a:bodyPr/>
                    <a:lstStyle/>
                    <a:p>
                      <a:pPr algn="l" fontAlgn="b"/>
                      <a:r>
                        <a:rPr lang="nb-NO" sz="850" b="1" u="none" strike="noStrike" dirty="0">
                          <a:effectLst/>
                        </a:rPr>
                        <a:t>Administrasjon og styring (F100, 110, 120, 121, 130) </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4 245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4 091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-3,6 %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4 918</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4 790</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-2,6 %</a:t>
                      </a:r>
                    </a:p>
                  </a:txBody>
                  <a:tcPr marL="9525" marR="9525" marT="9525" marB="0" anchor="b"/>
                </a:tc>
                <a:extLst>
                  <a:ext uri="{0D108BD9-81ED-4DB2-BD59-A6C34878D82A}">
                    <a16:rowId xmlns:a16="http://schemas.microsoft.com/office/drawing/2014/main" val="10006"/>
                  </a:ext>
                </a:extLst>
              </a:tr>
              <a:tr h="132071">
                <a:tc>
                  <a:txBody>
                    <a:bodyPr/>
                    <a:lstStyle/>
                    <a:p>
                      <a:pPr algn="l" fontAlgn="b"/>
                      <a:r>
                        <a:rPr lang="nb-NO" sz="850" u="none" strike="noStrike" dirty="0">
                          <a:effectLst/>
                        </a:rPr>
                        <a:t>100 Politisk styring</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439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288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-34,5 %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443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352</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-20,5 %</a:t>
                      </a:r>
                    </a:p>
                  </a:txBody>
                  <a:tcPr marL="9525" marR="9525" marT="9525" marB="0" anchor="b"/>
                </a:tc>
                <a:extLst>
                  <a:ext uri="{0D108BD9-81ED-4DB2-BD59-A6C34878D82A}">
                    <a16:rowId xmlns:a16="http://schemas.microsoft.com/office/drawing/2014/main" val="10007"/>
                  </a:ext>
                </a:extLst>
              </a:tr>
              <a:tr h="132071">
                <a:tc>
                  <a:txBody>
                    <a:bodyPr/>
                    <a:lstStyle/>
                    <a:p>
                      <a:pPr algn="l" fontAlgn="b"/>
                      <a:r>
                        <a:rPr lang="nb-NO" sz="850" u="none" strike="noStrike" dirty="0">
                          <a:effectLst/>
                        </a:rPr>
                        <a:t>110 Kontroll og revisjon</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126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14,9 %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-5,2 %</a:t>
                      </a:r>
                    </a:p>
                  </a:txBody>
                  <a:tcPr marL="9525" marR="9525" marT="9525" marB="0" anchor="b"/>
                </a:tc>
                <a:extLst>
                  <a:ext uri="{0D108BD9-81ED-4DB2-BD59-A6C34878D82A}">
                    <a16:rowId xmlns:a16="http://schemas.microsoft.com/office/drawing/2014/main" val="10008"/>
                  </a:ext>
                </a:extLst>
              </a:tr>
              <a:tr h="132071">
                <a:tc>
                  <a:txBody>
                    <a:bodyPr/>
                    <a:lstStyle/>
                    <a:p>
                      <a:pPr algn="l" fontAlgn="b"/>
                      <a:r>
                        <a:rPr lang="nb-NO" sz="850" u="none" strike="noStrike" dirty="0">
                          <a:effectLst/>
                        </a:rPr>
                        <a:t>120 Administrasjon</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3 246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3 275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0,9 %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3 677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3 644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-0,9 %</a:t>
                      </a:r>
                    </a:p>
                  </a:txBody>
                  <a:tcPr marL="9525" marR="9525" marT="9525" marB="0" anchor="b"/>
                </a:tc>
                <a:extLst>
                  <a:ext uri="{0D108BD9-81ED-4DB2-BD59-A6C34878D82A}">
                    <a16:rowId xmlns:a16="http://schemas.microsoft.com/office/drawing/2014/main" val="10009"/>
                  </a:ext>
                </a:extLst>
              </a:tr>
              <a:tr h="132071">
                <a:tc>
                  <a:txBody>
                    <a:bodyPr/>
                    <a:lstStyle/>
                    <a:p>
                      <a:pPr algn="l" fontAlgn="b"/>
                      <a:r>
                        <a:rPr lang="nb-NO" sz="850" u="none" strike="noStrike">
                          <a:effectLst/>
                        </a:rPr>
                        <a:t>121 Forvaltningsutgifter i eiendomsforvaltningen</a:t>
                      </a:r>
                      <a:endParaRPr lang="nb-NO" sz="8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264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248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-5,9 %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313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292</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-6,7 %</a:t>
                      </a:r>
                    </a:p>
                  </a:txBody>
                  <a:tcPr marL="9525" marR="9525" marT="9525" marB="0" anchor="b"/>
                </a:tc>
                <a:extLst>
                  <a:ext uri="{0D108BD9-81ED-4DB2-BD59-A6C34878D82A}">
                    <a16:rowId xmlns:a16="http://schemas.microsoft.com/office/drawing/2014/main" val="10010"/>
                  </a:ext>
                </a:extLst>
              </a:tr>
              <a:tr h="132071">
                <a:tc>
                  <a:txBody>
                    <a:bodyPr/>
                    <a:lstStyle/>
                    <a:p>
                      <a:pPr algn="l" fontAlgn="b"/>
                      <a:r>
                        <a:rPr lang="nb-NO" sz="850" u="none" strike="noStrike" dirty="0">
                          <a:effectLst/>
                        </a:rPr>
                        <a:t>130 Administrasjonslokaler</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186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153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-17,6 %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383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406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6,1 %</a:t>
                      </a:r>
                    </a:p>
                  </a:txBody>
                  <a:tcPr marL="9525" marR="9525" marT="9525" marB="0" anchor="b"/>
                </a:tc>
                <a:extLst>
                  <a:ext uri="{0D108BD9-81ED-4DB2-BD59-A6C34878D82A}">
                    <a16:rowId xmlns:a16="http://schemas.microsoft.com/office/drawing/2014/main" val="10011"/>
                  </a:ext>
                </a:extLst>
              </a:tr>
              <a:tr h="132071">
                <a:tc>
                  <a:txBody>
                    <a:bodyPr/>
                    <a:lstStyle/>
                    <a:p>
                      <a:pPr algn="l" fontAlgn="b"/>
                      <a:r>
                        <a:rPr lang="nb-NO" sz="850" b="1" u="none" strike="noStrike" dirty="0">
                          <a:effectLst/>
                        </a:rPr>
                        <a:t>Landbruk (F329)</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228</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221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-3,1 %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115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-5,6 %</a:t>
                      </a:r>
                    </a:p>
                  </a:txBody>
                  <a:tcPr marL="9525" marR="9525" marT="9525" marB="0" anchor="b"/>
                </a:tc>
                <a:extLst>
                  <a:ext uri="{0D108BD9-81ED-4DB2-BD59-A6C34878D82A}">
                    <a16:rowId xmlns:a16="http://schemas.microsoft.com/office/drawing/2014/main" val="10012"/>
                  </a:ext>
                </a:extLst>
              </a:tr>
              <a:tr h="132071">
                <a:tc>
                  <a:txBody>
                    <a:bodyPr/>
                    <a:lstStyle/>
                    <a:p>
                      <a:pPr algn="l" fontAlgn="b"/>
                      <a:r>
                        <a:rPr lang="nn-NO" sz="850" u="none" strike="noStrike">
                          <a:effectLst/>
                        </a:rPr>
                        <a:t>329 Landbruksforvaltning og landbruksbasert næringsutvikling</a:t>
                      </a:r>
                      <a:endParaRPr lang="nn-NO" sz="8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228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221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-3,1 %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-5,6 %</a:t>
                      </a:r>
                    </a:p>
                  </a:txBody>
                  <a:tcPr marL="9525" marR="9525" marT="9525" marB="0" anchor="b"/>
                </a:tc>
                <a:extLst>
                  <a:ext uri="{0D108BD9-81ED-4DB2-BD59-A6C34878D82A}">
                    <a16:rowId xmlns:a16="http://schemas.microsoft.com/office/drawing/2014/main" val="10013"/>
                  </a:ext>
                </a:extLst>
              </a:tr>
              <a:tr h="132071">
                <a:tc>
                  <a:txBody>
                    <a:bodyPr/>
                    <a:lstStyle/>
                    <a:p>
                      <a:pPr algn="l" fontAlgn="b"/>
                      <a:r>
                        <a:rPr lang="nb-NO" sz="850" b="1" u="none" strike="noStrike" dirty="0">
                          <a:effectLst/>
                        </a:rPr>
                        <a:t>Grunnskole (F202, 215, 222, 223)</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14 822</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13 921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-6,1 %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14 129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14 131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0,0 %</a:t>
                      </a:r>
                    </a:p>
                  </a:txBody>
                  <a:tcPr marL="9525" marR="9525" marT="9525" marB="0" anchor="b"/>
                </a:tc>
                <a:extLst>
                  <a:ext uri="{0D108BD9-81ED-4DB2-BD59-A6C34878D82A}">
                    <a16:rowId xmlns:a16="http://schemas.microsoft.com/office/drawing/2014/main" val="10014"/>
                  </a:ext>
                </a:extLst>
              </a:tr>
              <a:tr h="132071">
                <a:tc>
                  <a:txBody>
                    <a:bodyPr/>
                    <a:lstStyle/>
                    <a:p>
                      <a:pPr algn="l" fontAlgn="b"/>
                      <a:r>
                        <a:rPr lang="nb-NO" sz="850" u="none" strike="noStrike">
                          <a:effectLst/>
                        </a:rPr>
                        <a:t>202 Grunnskole</a:t>
                      </a:r>
                      <a:endParaRPr lang="nb-NO" sz="85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11 520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10 871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-5,6 %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11 124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11 091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-0,3 %</a:t>
                      </a:r>
                    </a:p>
                  </a:txBody>
                  <a:tcPr marL="9525" marR="9525" marT="9525" marB="0" anchor="b"/>
                </a:tc>
                <a:extLst>
                  <a:ext uri="{0D108BD9-81ED-4DB2-BD59-A6C34878D82A}">
                    <a16:rowId xmlns:a16="http://schemas.microsoft.com/office/drawing/2014/main" val="10015"/>
                  </a:ext>
                </a:extLst>
              </a:tr>
              <a:tr h="132071">
                <a:tc>
                  <a:txBody>
                    <a:bodyPr/>
                    <a:lstStyle/>
                    <a:p>
                      <a:pPr algn="l" fontAlgn="b"/>
                      <a:r>
                        <a:rPr lang="nb-NO" sz="850" u="none" strike="noStrike" dirty="0">
                          <a:effectLst/>
                        </a:rPr>
                        <a:t>215 Skolefritidstilbud</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249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194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-22,2 %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291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368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26,3 %</a:t>
                      </a:r>
                    </a:p>
                  </a:txBody>
                  <a:tcPr marL="9525" marR="9525" marT="9525" marB="0" anchor="b"/>
                </a:tc>
                <a:extLst>
                  <a:ext uri="{0D108BD9-81ED-4DB2-BD59-A6C34878D82A}">
                    <a16:rowId xmlns:a16="http://schemas.microsoft.com/office/drawing/2014/main" val="10016"/>
                  </a:ext>
                </a:extLst>
              </a:tr>
              <a:tr h="132071">
                <a:tc>
                  <a:txBody>
                    <a:bodyPr/>
                    <a:lstStyle/>
                    <a:p>
                      <a:pPr algn="l" fontAlgn="b"/>
                      <a:r>
                        <a:rPr lang="nb-NO" sz="850" u="none" strike="noStrike" dirty="0">
                          <a:effectLst/>
                        </a:rPr>
                        <a:t>222 Skolelokaler</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2 637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2 469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-6,3 %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2 447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2 425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-0,9 %</a:t>
                      </a:r>
                    </a:p>
                  </a:txBody>
                  <a:tcPr marL="9525" marR="9525" marT="9525" marB="0" anchor="b"/>
                </a:tc>
                <a:extLst>
                  <a:ext uri="{0D108BD9-81ED-4DB2-BD59-A6C34878D82A}">
                    <a16:rowId xmlns:a16="http://schemas.microsoft.com/office/drawing/2014/main" val="10017"/>
                  </a:ext>
                </a:extLst>
              </a:tr>
              <a:tr h="132071">
                <a:tc>
                  <a:txBody>
                    <a:bodyPr/>
                    <a:lstStyle/>
                    <a:p>
                      <a:pPr algn="l" fontAlgn="b"/>
                      <a:r>
                        <a:rPr lang="nb-NO" sz="850" u="none" strike="noStrike" dirty="0">
                          <a:effectLst/>
                        </a:rPr>
                        <a:t>223 Skoleskyss</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416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387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-7,0 %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266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247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-7,2 %</a:t>
                      </a:r>
                    </a:p>
                  </a:txBody>
                  <a:tcPr marL="9525" marR="9525" marT="9525" marB="0" anchor="b"/>
                </a:tc>
                <a:extLst>
                  <a:ext uri="{0D108BD9-81ED-4DB2-BD59-A6C34878D82A}">
                    <a16:rowId xmlns:a16="http://schemas.microsoft.com/office/drawing/2014/main" val="10018"/>
                  </a:ext>
                </a:extLst>
              </a:tr>
              <a:tr h="132071">
                <a:tc>
                  <a:txBody>
                    <a:bodyPr/>
                    <a:lstStyle/>
                    <a:p>
                      <a:pPr algn="l" fontAlgn="b"/>
                      <a:r>
                        <a:rPr lang="nb-NO" sz="850" b="1" u="none" strike="noStrike" dirty="0">
                          <a:effectLst/>
                        </a:rPr>
                        <a:t>Pleie og omsorg (F234, 253, 254, 261)</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22 503</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22 382</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-0,5 %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19 575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19 763</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1,0 %</a:t>
                      </a:r>
                    </a:p>
                  </a:txBody>
                  <a:tcPr marL="9525" marR="9525" marT="9525" marB="0" anchor="b"/>
                </a:tc>
                <a:extLst>
                  <a:ext uri="{0D108BD9-81ED-4DB2-BD59-A6C34878D82A}">
                    <a16:rowId xmlns:a16="http://schemas.microsoft.com/office/drawing/2014/main" val="10019"/>
                  </a:ext>
                </a:extLst>
              </a:tr>
              <a:tr h="132071">
                <a:tc>
                  <a:txBody>
                    <a:bodyPr/>
                    <a:lstStyle/>
                    <a:p>
                      <a:pPr algn="l" fontAlgn="b"/>
                      <a:r>
                        <a:rPr lang="nb-NO" sz="850" u="none" strike="noStrike" dirty="0">
                          <a:effectLst/>
                        </a:rPr>
                        <a:t>234 Aktivisering eldre og funksjonshemmede</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912</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865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-5,2 %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1 053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1 008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-4,3 %</a:t>
                      </a:r>
                    </a:p>
                  </a:txBody>
                  <a:tcPr marL="9525" marR="9525" marT="9525" marB="0" anchor="b"/>
                </a:tc>
                <a:extLst>
                  <a:ext uri="{0D108BD9-81ED-4DB2-BD59-A6C34878D82A}">
                    <a16:rowId xmlns:a16="http://schemas.microsoft.com/office/drawing/2014/main" val="10020"/>
                  </a:ext>
                </a:extLst>
              </a:tr>
              <a:tr h="132071">
                <a:tc>
                  <a:txBody>
                    <a:bodyPr/>
                    <a:lstStyle/>
                    <a:p>
                      <a:pPr algn="l" fontAlgn="b"/>
                      <a:r>
                        <a:rPr lang="nb-NO" sz="850" u="none" strike="noStrike" dirty="0">
                          <a:effectLst/>
                        </a:rPr>
                        <a:t>253 Helse- og omsorgstjenester i institusjon</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8 625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8 783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1,8 %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7 328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7 365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0,5 %</a:t>
                      </a:r>
                    </a:p>
                  </a:txBody>
                  <a:tcPr marL="9525" marR="9525" marT="9525" marB="0" anchor="b"/>
                </a:tc>
                <a:extLst>
                  <a:ext uri="{0D108BD9-81ED-4DB2-BD59-A6C34878D82A}">
                    <a16:rowId xmlns:a16="http://schemas.microsoft.com/office/drawing/2014/main" val="10021"/>
                  </a:ext>
                </a:extLst>
              </a:tr>
              <a:tr h="132071">
                <a:tc>
                  <a:txBody>
                    <a:bodyPr/>
                    <a:lstStyle/>
                    <a:p>
                      <a:pPr algn="l" fontAlgn="b"/>
                      <a:r>
                        <a:rPr lang="nb-NO" sz="850" u="none" strike="noStrike" dirty="0">
                          <a:effectLst/>
                        </a:rPr>
                        <a:t>254 Helse- og omsorgstjenester til hjemmeboende</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11 997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11 824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-1,4 %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10 177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10 348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1,7 %</a:t>
                      </a:r>
                    </a:p>
                  </a:txBody>
                  <a:tcPr marL="9525" marR="9525" marT="9525" marB="0" anchor="b"/>
                </a:tc>
                <a:extLst>
                  <a:ext uri="{0D108BD9-81ED-4DB2-BD59-A6C34878D82A}">
                    <a16:rowId xmlns:a16="http://schemas.microsoft.com/office/drawing/2014/main" val="10022"/>
                  </a:ext>
                </a:extLst>
              </a:tr>
              <a:tr h="132071">
                <a:tc>
                  <a:txBody>
                    <a:bodyPr/>
                    <a:lstStyle/>
                    <a:p>
                      <a:pPr algn="l" fontAlgn="b"/>
                      <a:r>
                        <a:rPr lang="nb-NO" sz="850" u="none" strike="noStrike" dirty="0">
                          <a:effectLst/>
                        </a:rPr>
                        <a:t>261 Institusjonslokaler</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969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910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-6,1 %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1 016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1 043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2,6 %</a:t>
                      </a:r>
                    </a:p>
                  </a:txBody>
                  <a:tcPr marL="9525" marR="9525" marT="9525" marB="0" anchor="b"/>
                </a:tc>
                <a:extLst>
                  <a:ext uri="{0D108BD9-81ED-4DB2-BD59-A6C34878D82A}">
                    <a16:rowId xmlns:a16="http://schemas.microsoft.com/office/drawing/2014/main" val="10023"/>
                  </a:ext>
                </a:extLst>
              </a:tr>
              <a:tr h="132071">
                <a:tc>
                  <a:txBody>
                    <a:bodyPr/>
                    <a:lstStyle/>
                    <a:p>
                      <a:pPr algn="l" fontAlgn="b"/>
                      <a:r>
                        <a:rPr lang="nb-NO" sz="850" b="1" u="none" strike="noStrike" dirty="0">
                          <a:effectLst/>
                        </a:rPr>
                        <a:t>Kommunehelse (F232, 233, 241)</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2 772</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3 267</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17,8 %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3 030</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3 470</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14,5 %</a:t>
                      </a:r>
                    </a:p>
                  </a:txBody>
                  <a:tcPr marL="9525" marR="9525" marT="9525" marB="0" anchor="b"/>
                </a:tc>
                <a:extLst>
                  <a:ext uri="{0D108BD9-81ED-4DB2-BD59-A6C34878D82A}">
                    <a16:rowId xmlns:a16="http://schemas.microsoft.com/office/drawing/2014/main" val="10024"/>
                  </a:ext>
                </a:extLst>
              </a:tr>
              <a:tr h="132071">
                <a:tc>
                  <a:txBody>
                    <a:bodyPr/>
                    <a:lstStyle/>
                    <a:p>
                      <a:pPr algn="l" fontAlgn="b"/>
                      <a:r>
                        <a:rPr lang="nb-NO" sz="850" u="none" strike="noStrike" dirty="0">
                          <a:effectLst/>
                        </a:rPr>
                        <a:t>232 Helsestasjons- og skolehelsetjeneste</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541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643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18,8 %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733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749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2,2 %</a:t>
                      </a:r>
                    </a:p>
                  </a:txBody>
                  <a:tcPr marL="9525" marR="9525" marT="9525" marB="0" anchor="b"/>
                </a:tc>
                <a:extLst>
                  <a:ext uri="{0D108BD9-81ED-4DB2-BD59-A6C34878D82A}">
                    <a16:rowId xmlns:a16="http://schemas.microsoft.com/office/drawing/2014/main" val="10025"/>
                  </a:ext>
                </a:extLst>
              </a:tr>
              <a:tr h="132071">
                <a:tc>
                  <a:txBody>
                    <a:bodyPr/>
                    <a:lstStyle/>
                    <a:p>
                      <a:pPr algn="l" fontAlgn="b"/>
                      <a:r>
                        <a:rPr lang="nb-NO" sz="850" u="none" strike="noStrike" dirty="0">
                          <a:effectLst/>
                        </a:rPr>
                        <a:t>233 Annet forebyggende helsearbeid</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331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468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41,3 %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247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387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56,2 %</a:t>
                      </a:r>
                    </a:p>
                  </a:txBody>
                  <a:tcPr marL="9525" marR="9525" marT="9525" marB="0" anchor="b"/>
                </a:tc>
                <a:extLst>
                  <a:ext uri="{0D108BD9-81ED-4DB2-BD59-A6C34878D82A}">
                    <a16:rowId xmlns:a16="http://schemas.microsoft.com/office/drawing/2014/main" val="10026"/>
                  </a:ext>
                </a:extLst>
              </a:tr>
              <a:tr h="132071">
                <a:tc>
                  <a:txBody>
                    <a:bodyPr/>
                    <a:lstStyle/>
                    <a:p>
                      <a:pPr algn="l" fontAlgn="b"/>
                      <a:r>
                        <a:rPr lang="nb-NO" sz="850" u="none" strike="noStrike" dirty="0">
                          <a:effectLst/>
                        </a:rPr>
                        <a:t>241 Diagnose, behandling, habilitering og rehabilitering</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1 899</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2 156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13,5 %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2 050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2 335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13,9 %</a:t>
                      </a:r>
                    </a:p>
                  </a:txBody>
                  <a:tcPr marL="9525" marR="9525" marT="9525" marB="0" anchor="b"/>
                </a:tc>
                <a:extLst>
                  <a:ext uri="{0D108BD9-81ED-4DB2-BD59-A6C34878D82A}">
                    <a16:rowId xmlns:a16="http://schemas.microsoft.com/office/drawing/2014/main" val="10027"/>
                  </a:ext>
                </a:extLst>
              </a:tr>
              <a:tr h="132071">
                <a:tc>
                  <a:txBody>
                    <a:bodyPr/>
                    <a:lstStyle/>
                    <a:p>
                      <a:pPr algn="l" fontAlgn="b"/>
                      <a:r>
                        <a:rPr lang="nb-NO" sz="850" b="1" u="none" strike="noStrike" dirty="0">
                          <a:effectLst/>
                        </a:rPr>
                        <a:t>Barnevern (F244, 251, 252)</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1 935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1 578</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-18,5 %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2 261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2 155</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-4,7 %</a:t>
                      </a:r>
                    </a:p>
                  </a:txBody>
                  <a:tcPr marL="9525" marR="9525" marT="9525" marB="0" anchor="b"/>
                </a:tc>
                <a:extLst>
                  <a:ext uri="{0D108BD9-81ED-4DB2-BD59-A6C34878D82A}">
                    <a16:rowId xmlns:a16="http://schemas.microsoft.com/office/drawing/2014/main" val="10028"/>
                  </a:ext>
                </a:extLst>
              </a:tr>
              <a:tr h="132071">
                <a:tc>
                  <a:txBody>
                    <a:bodyPr/>
                    <a:lstStyle/>
                    <a:p>
                      <a:pPr algn="l" fontAlgn="b"/>
                      <a:r>
                        <a:rPr lang="nb-NO" sz="850" u="none" strike="noStrike" dirty="0">
                          <a:effectLst/>
                        </a:rPr>
                        <a:t>244 Barneverntjeneste</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934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706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-24,5 %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726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706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-2,8 %</a:t>
                      </a:r>
                    </a:p>
                  </a:txBody>
                  <a:tcPr marL="9525" marR="9525" marT="9525" marB="0" anchor="b"/>
                </a:tc>
                <a:extLst>
                  <a:ext uri="{0D108BD9-81ED-4DB2-BD59-A6C34878D82A}">
                    <a16:rowId xmlns:a16="http://schemas.microsoft.com/office/drawing/2014/main" val="10029"/>
                  </a:ext>
                </a:extLst>
              </a:tr>
              <a:tr h="132071">
                <a:tc>
                  <a:txBody>
                    <a:bodyPr/>
                    <a:lstStyle/>
                    <a:p>
                      <a:pPr algn="l" fontAlgn="b"/>
                      <a:r>
                        <a:rPr lang="nb-NO" sz="850" u="none" strike="noStrike" dirty="0">
                          <a:effectLst/>
                        </a:rPr>
                        <a:t>251 Barneverntiltak når barnet ikke er plassert av barnevernet</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386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252</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-34,6 %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275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277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0,8 %</a:t>
                      </a:r>
                    </a:p>
                  </a:txBody>
                  <a:tcPr marL="9525" marR="9525" marT="9525" marB="0" anchor="b"/>
                </a:tc>
                <a:extLst>
                  <a:ext uri="{0D108BD9-81ED-4DB2-BD59-A6C34878D82A}">
                    <a16:rowId xmlns:a16="http://schemas.microsoft.com/office/drawing/2014/main" val="10030"/>
                  </a:ext>
                </a:extLst>
              </a:tr>
              <a:tr h="132071">
                <a:tc>
                  <a:txBody>
                    <a:bodyPr/>
                    <a:lstStyle/>
                    <a:p>
                      <a:pPr algn="l" fontAlgn="b"/>
                      <a:r>
                        <a:rPr lang="nb-NO" sz="850" u="none" strike="noStrike" dirty="0">
                          <a:effectLst/>
                        </a:rPr>
                        <a:t>252 Barneverntiltak når barnet er plassert av barnevernet</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615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620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0,8 %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1 260</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1 173</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-7,0 %</a:t>
                      </a:r>
                    </a:p>
                  </a:txBody>
                  <a:tcPr marL="9525" marR="9525" marT="9525" marB="0" anchor="b"/>
                </a:tc>
                <a:extLst>
                  <a:ext uri="{0D108BD9-81ED-4DB2-BD59-A6C34878D82A}">
                    <a16:rowId xmlns:a16="http://schemas.microsoft.com/office/drawing/2014/main" val="10031"/>
                  </a:ext>
                </a:extLst>
              </a:tr>
              <a:tr h="132071">
                <a:tc>
                  <a:txBody>
                    <a:bodyPr/>
                    <a:lstStyle/>
                    <a:p>
                      <a:pPr algn="l" fontAlgn="b"/>
                      <a:r>
                        <a:rPr lang="nb-NO" sz="850" b="1" u="none" strike="noStrike" dirty="0" smtClean="0">
                          <a:effectLst/>
                        </a:rPr>
                        <a:t>Sosialtjeneste </a:t>
                      </a:r>
                      <a:r>
                        <a:rPr lang="nb-NO" sz="850" b="1" u="none" strike="noStrike" dirty="0">
                          <a:effectLst/>
                        </a:rPr>
                        <a:t>(F242, 243, 281)</a:t>
                      </a:r>
                      <a:endParaRPr lang="nb-NO" sz="85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1 749</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1 763</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0,8 %</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2 727</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2 631</a:t>
                      </a:r>
                    </a:p>
                  </a:txBody>
                  <a:tcPr marL="9525" marR="9525" marT="9525" marB="0" anchor="b"/>
                </a:tc>
                <a:tc>
                  <a:txBody>
                    <a:bodyPr/>
                    <a:lstStyle/>
                    <a:p>
                      <a:pPr algn="r" fontAlgn="b"/>
                      <a:r>
                        <a:rPr lang="nb-NO" sz="850" b="1" i="0" u="none" strike="noStrike">
                          <a:solidFill>
                            <a:srgbClr val="000000"/>
                          </a:solidFill>
                          <a:effectLst/>
                          <a:latin typeface="Calibri" panose="020F0502020204030204" pitchFamily="34" charset="0"/>
                        </a:rPr>
                        <a:t>-3,5 %</a:t>
                      </a:r>
                    </a:p>
                  </a:txBody>
                  <a:tcPr marL="9525" marR="9525" marT="9525" marB="0" anchor="b"/>
                </a:tc>
                <a:extLst>
                  <a:ext uri="{0D108BD9-81ED-4DB2-BD59-A6C34878D82A}">
                    <a16:rowId xmlns:a16="http://schemas.microsoft.com/office/drawing/2014/main" val="10032"/>
                  </a:ext>
                </a:extLst>
              </a:tr>
              <a:tr h="132071">
                <a:tc>
                  <a:txBody>
                    <a:bodyPr/>
                    <a:lstStyle/>
                    <a:p>
                      <a:pPr algn="l" fontAlgn="b"/>
                      <a:r>
                        <a:rPr lang="nb-NO" sz="850" u="none" strike="noStrike" dirty="0">
                          <a:effectLst/>
                        </a:rPr>
                        <a:t>242 Råd, veiledning og sosialt forebyggende arbeid</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636</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687</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7,9 %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1 024</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978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-4,5 %</a:t>
                      </a:r>
                    </a:p>
                  </a:txBody>
                  <a:tcPr marL="9525" marR="9525" marT="9525" marB="0" anchor="b"/>
                </a:tc>
                <a:extLst>
                  <a:ext uri="{0D108BD9-81ED-4DB2-BD59-A6C34878D82A}">
                    <a16:rowId xmlns:a16="http://schemas.microsoft.com/office/drawing/2014/main" val="10033"/>
                  </a:ext>
                </a:extLst>
              </a:tr>
              <a:tr h="132071">
                <a:tc>
                  <a:txBody>
                    <a:bodyPr/>
                    <a:lstStyle/>
                    <a:p>
                      <a:pPr algn="l" fontAlgn="b"/>
                      <a:r>
                        <a:rPr lang="nb-NO" sz="850" u="none" strike="noStrike" dirty="0">
                          <a:effectLst/>
                        </a:rPr>
                        <a:t>243 Tilbud til personer med rusproblemer</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131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121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-7,6 %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458</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452</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-1,3 %</a:t>
                      </a:r>
                    </a:p>
                  </a:txBody>
                  <a:tcPr marL="9525" marR="9525" marT="9525" marB="0" anchor="b"/>
                </a:tc>
                <a:extLst>
                  <a:ext uri="{0D108BD9-81ED-4DB2-BD59-A6C34878D82A}">
                    <a16:rowId xmlns:a16="http://schemas.microsoft.com/office/drawing/2014/main" val="10034"/>
                  </a:ext>
                </a:extLst>
              </a:tr>
              <a:tr h="132071">
                <a:tc>
                  <a:txBody>
                    <a:bodyPr/>
                    <a:lstStyle/>
                    <a:p>
                      <a:pPr algn="l" fontAlgn="b"/>
                      <a:r>
                        <a:rPr lang="nb-NO" sz="850" u="none" strike="noStrike" dirty="0">
                          <a:effectLst/>
                        </a:rPr>
                        <a:t>281 Ytelse til livsopphold</a:t>
                      </a:r>
                      <a:endParaRPr lang="nb-NO" sz="85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981</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955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-2,7 %</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1 245</a:t>
                      </a:r>
                    </a:p>
                  </a:txBody>
                  <a:tcPr marL="9525" marR="9525" marT="9525" marB="0" anchor="b"/>
                </a:tc>
                <a:tc>
                  <a:txBody>
                    <a:bodyPr/>
                    <a:lstStyle/>
                    <a:p>
                      <a:pPr algn="r" fontAlgn="b"/>
                      <a:r>
                        <a:rPr lang="nb-NO" sz="850" b="0" i="0" u="none" strike="noStrike">
                          <a:solidFill>
                            <a:srgbClr val="000000"/>
                          </a:solidFill>
                          <a:effectLst/>
                          <a:latin typeface="Calibri" panose="020F0502020204030204" pitchFamily="34" charset="0"/>
                        </a:rPr>
                        <a:t>1 201</a:t>
                      </a:r>
                    </a:p>
                  </a:txBody>
                  <a:tcPr marL="9525" marR="9525" marT="9525" marB="0" anchor="b"/>
                </a:tc>
                <a:tc>
                  <a:txBody>
                    <a:bodyPr/>
                    <a:lstStyle/>
                    <a:p>
                      <a:pPr algn="r" fontAlgn="b"/>
                      <a:r>
                        <a:rPr lang="nb-NO" sz="850" b="0" i="0" u="none" strike="noStrike" dirty="0">
                          <a:solidFill>
                            <a:srgbClr val="000000"/>
                          </a:solidFill>
                          <a:effectLst/>
                          <a:latin typeface="Calibri" panose="020F0502020204030204" pitchFamily="34" charset="0"/>
                        </a:rPr>
                        <a:t>-3,5 %</a:t>
                      </a:r>
                    </a:p>
                  </a:txBody>
                  <a:tcPr marL="9525" marR="9525" marT="9525" marB="0" anchor="b"/>
                </a:tc>
                <a:extLst>
                  <a:ext uri="{0D108BD9-81ED-4DB2-BD59-A6C34878D82A}">
                    <a16:rowId xmlns:a16="http://schemas.microsoft.com/office/drawing/2014/main" val="10035"/>
                  </a:ext>
                </a:extLst>
              </a:tr>
            </a:tbl>
          </a:graphicData>
        </a:graphic>
      </p:graphicFrame>
    </p:spTree>
    <p:extLst>
      <p:ext uri="{BB962C8B-B14F-4D97-AF65-F5344CB8AC3E}">
        <p14:creationId xmlns:p14="http://schemas.microsoft.com/office/powerpoint/2010/main" val="179619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Agenda</a:t>
            </a:r>
            <a:endParaRPr lang="nb-NO" dirty="0"/>
          </a:p>
        </p:txBody>
      </p:sp>
      <p:sp>
        <p:nvSpPr>
          <p:cNvPr id="3" name="Plassholder for innhold 2"/>
          <p:cNvSpPr>
            <a:spLocks noGrp="1"/>
          </p:cNvSpPr>
          <p:nvPr>
            <p:ph idx="1"/>
          </p:nvPr>
        </p:nvSpPr>
        <p:spPr/>
        <p:txBody>
          <a:bodyPr/>
          <a:lstStyle/>
          <a:p>
            <a:r>
              <a:rPr lang="nb-NO" dirty="0" smtClean="0"/>
              <a:t>Hovedfunn</a:t>
            </a:r>
            <a:endParaRPr lang="nb-NO" dirty="0" smtClean="0"/>
          </a:p>
          <a:p>
            <a:r>
              <a:rPr lang="nb-NO" dirty="0" smtClean="0"/>
              <a:t>Økonomiske rammebetingelser</a:t>
            </a:r>
          </a:p>
          <a:p>
            <a:r>
              <a:rPr lang="nb-NO" dirty="0" smtClean="0"/>
              <a:t>Ressursbruk på sentrale tjenesteområder</a:t>
            </a:r>
          </a:p>
          <a:p>
            <a:r>
              <a:rPr lang="nb-NO" dirty="0" smtClean="0"/>
              <a:t>Ressursbruk referansekommuner og KOSTRA-gruppe 7</a:t>
            </a:r>
          </a:p>
          <a:p>
            <a:r>
              <a:rPr lang="nb-NO" dirty="0" smtClean="0"/>
              <a:t>Ressursbruk på andre utvalgte tjenesteområder</a:t>
            </a:r>
          </a:p>
          <a:p>
            <a:r>
              <a:rPr lang="nb-NO" dirty="0" smtClean="0"/>
              <a:t>Framtidig utgiftsbehov</a:t>
            </a:r>
          </a:p>
        </p:txBody>
      </p:sp>
      <p:sp>
        <p:nvSpPr>
          <p:cNvPr id="4" name="Plassholder for lysbildenummer 3"/>
          <p:cNvSpPr>
            <a:spLocks noGrp="1"/>
          </p:cNvSpPr>
          <p:nvPr>
            <p:ph type="sldNum" sz="quarter" idx="4"/>
          </p:nvPr>
        </p:nvSpPr>
        <p:spPr/>
        <p:txBody>
          <a:bodyPr/>
          <a:lstStyle/>
          <a:p>
            <a:fld id="{5F14AF08-E40A-C045-91E4-297BC0673CDE}" type="slidenum">
              <a:rPr lang="nb-NO" smtClean="0"/>
              <a:pPr/>
              <a:t>3</a:t>
            </a:fld>
            <a:endParaRPr lang="nb-NO" dirty="0"/>
          </a:p>
        </p:txBody>
      </p:sp>
    </p:spTree>
    <p:extLst>
      <p:ext uri="{BB962C8B-B14F-4D97-AF65-F5344CB8AC3E}">
        <p14:creationId xmlns:p14="http://schemas.microsoft.com/office/powerpoint/2010/main" val="32443707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Oppsummering overordnet økonomianalyse </a:t>
            </a:r>
            <a:endParaRPr lang="nb-NO" dirty="0"/>
          </a:p>
        </p:txBody>
      </p:sp>
      <p:sp>
        <p:nvSpPr>
          <p:cNvPr id="3" name="Plassholder for innhold 2"/>
          <p:cNvSpPr>
            <a:spLocks noGrp="1"/>
          </p:cNvSpPr>
          <p:nvPr>
            <p:ph idx="1"/>
          </p:nvPr>
        </p:nvSpPr>
        <p:spPr/>
        <p:txBody>
          <a:bodyPr>
            <a:normAutofit lnSpcReduction="10000"/>
          </a:bodyPr>
          <a:lstStyle/>
          <a:p>
            <a:r>
              <a:rPr lang="nb-NO" dirty="0"/>
              <a:t>Analysene </a:t>
            </a:r>
            <a:r>
              <a:rPr lang="nb-NO" dirty="0" smtClean="0"/>
              <a:t>viser </a:t>
            </a:r>
            <a:r>
              <a:rPr lang="nb-NO" dirty="0"/>
              <a:t>at </a:t>
            </a:r>
            <a:r>
              <a:rPr lang="nb-NO" dirty="0" smtClean="0"/>
              <a:t>Gran </a:t>
            </a:r>
            <a:r>
              <a:rPr lang="nb-NO" dirty="0"/>
              <a:t>kommune på de sentrale tjenesteområdene samlet sett hadde et merforbruk på ca. 6</a:t>
            </a:r>
            <a:r>
              <a:rPr lang="nb-NO" dirty="0" smtClean="0"/>
              <a:t> </a:t>
            </a:r>
            <a:r>
              <a:rPr lang="nb-NO" dirty="0"/>
              <a:t>mill. kr i forhold til det </a:t>
            </a:r>
            <a:r>
              <a:rPr lang="nb-NO" dirty="0" smtClean="0"/>
              <a:t>de økonomiske rammebetingelsene </a:t>
            </a:r>
            <a:r>
              <a:rPr lang="nb-NO" dirty="0"/>
              <a:t>skulle tilsi i 2020. </a:t>
            </a:r>
          </a:p>
          <a:p>
            <a:pPr lvl="1"/>
            <a:r>
              <a:rPr lang="nb-NO" dirty="0"/>
              <a:t>Områdene </a:t>
            </a:r>
            <a:r>
              <a:rPr lang="nb-NO" dirty="0" smtClean="0"/>
              <a:t>barnehage og grunnskole peker </a:t>
            </a:r>
            <a:r>
              <a:rPr lang="nb-NO" dirty="0"/>
              <a:t>seg ut med merforbruk</a:t>
            </a:r>
            <a:r>
              <a:rPr lang="nb-NO" dirty="0" smtClean="0"/>
              <a:t>. Pleie og omsorg hadde mindreforbruk.</a:t>
            </a:r>
            <a:endParaRPr lang="nb-NO" dirty="0"/>
          </a:p>
          <a:p>
            <a:r>
              <a:rPr lang="nb-NO" dirty="0" smtClean="0"/>
              <a:t>Vi </a:t>
            </a:r>
            <a:r>
              <a:rPr lang="nb-NO" dirty="0"/>
              <a:t>har også sett på ressursbruken i </a:t>
            </a:r>
            <a:r>
              <a:rPr lang="nb-NO" dirty="0" smtClean="0"/>
              <a:t>Gran </a:t>
            </a:r>
            <a:r>
              <a:rPr lang="nb-NO" dirty="0"/>
              <a:t>opp mot aktuelle sammenligningskommuner. Sammenligningene mot enkeltkommuner og gjennomsnittet for KOSTRA-gruppe </a:t>
            </a:r>
            <a:r>
              <a:rPr lang="nb-NO" dirty="0" smtClean="0"/>
              <a:t>7 </a:t>
            </a:r>
            <a:r>
              <a:rPr lang="nb-NO" dirty="0"/>
              <a:t>harmonerer med funnene i analysen av kommunens ressursbruk sammenholdt mot de økonomiske rammebetingelsene. </a:t>
            </a:r>
          </a:p>
          <a:p>
            <a:r>
              <a:rPr lang="nb-NO" dirty="0"/>
              <a:t>På </a:t>
            </a:r>
            <a:r>
              <a:rPr lang="nb-NO" dirty="0" smtClean="0"/>
              <a:t>andre utvalgte </a:t>
            </a:r>
            <a:r>
              <a:rPr lang="nb-NO" dirty="0"/>
              <a:t>tjenesteområder var </a:t>
            </a:r>
            <a:r>
              <a:rPr lang="nb-NO" dirty="0" smtClean="0"/>
              <a:t>andel ressursbruken lavere </a:t>
            </a:r>
            <a:r>
              <a:rPr lang="nb-NO" dirty="0"/>
              <a:t>enn </a:t>
            </a:r>
            <a:r>
              <a:rPr lang="nb-NO" dirty="0" smtClean="0"/>
              <a:t>landet for øvrig </a:t>
            </a:r>
            <a:r>
              <a:rPr lang="nb-NO" dirty="0"/>
              <a:t>i 2020. </a:t>
            </a:r>
          </a:p>
          <a:p>
            <a:r>
              <a:rPr lang="nb-NO" dirty="0"/>
              <a:t>Nøkkeltallene på finans viser at </a:t>
            </a:r>
            <a:r>
              <a:rPr lang="nb-NO" dirty="0" smtClean="0"/>
              <a:t>Gran </a:t>
            </a:r>
            <a:r>
              <a:rPr lang="nb-NO" dirty="0"/>
              <a:t>hadde </a:t>
            </a:r>
            <a:r>
              <a:rPr lang="nb-NO" dirty="0" smtClean="0"/>
              <a:t>noe svakere </a:t>
            </a:r>
            <a:r>
              <a:rPr lang="nb-NO" dirty="0"/>
              <a:t>netto resultat og nivå på disposisjonsfond, men noe lavere gjeldsgrad enn landet for øvrig i 2020. </a:t>
            </a:r>
          </a:p>
          <a:p>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4</a:t>
            </a:fld>
            <a:endParaRPr lang="nb-NO" dirty="0"/>
          </a:p>
        </p:txBody>
      </p:sp>
    </p:spTree>
    <p:extLst>
      <p:ext uri="{BB962C8B-B14F-4D97-AF65-F5344CB8AC3E}">
        <p14:creationId xmlns:p14="http://schemas.microsoft.com/office/powerpoint/2010/main" val="7753699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r>
              <a:rPr lang="nb-NO" dirty="0" smtClean="0"/>
              <a:t>Oppsummering overordnet økonomianalyse</a:t>
            </a:r>
            <a:endParaRPr lang="nb-NO" dirty="0"/>
          </a:p>
        </p:txBody>
      </p:sp>
      <p:sp>
        <p:nvSpPr>
          <p:cNvPr id="5" name="Plassholder for innhold 4"/>
          <p:cNvSpPr>
            <a:spLocks noGrp="1"/>
          </p:cNvSpPr>
          <p:nvPr>
            <p:ph sz="half" idx="1"/>
          </p:nvPr>
        </p:nvSpPr>
        <p:spPr>
          <a:xfrm>
            <a:off x="304800" y="1600200"/>
            <a:ext cx="3835152" cy="4525963"/>
          </a:xfrm>
        </p:spPr>
        <p:txBody>
          <a:bodyPr>
            <a:normAutofit fontScale="85000" lnSpcReduction="10000"/>
          </a:bodyPr>
          <a:lstStyle/>
          <a:p>
            <a:r>
              <a:rPr lang="nb-NO" dirty="0"/>
              <a:t>Vi har utarbeidet en KOSTRA- og effektivitetsanalyse som skal illustrere hvordan kommunens ressursbruk på sentrale tjenesteområder harmonerer med kommunens økonomiske rammebetingelser, dvs. vi tar hensyn til både beregnet utgiftsbehov og reelt inntektsnivå (målt som korrigerte frie inntekter).</a:t>
            </a:r>
          </a:p>
          <a:p>
            <a:r>
              <a:rPr lang="nb-NO" dirty="0"/>
              <a:t>Oppsummert indikerer analysen at kommunen bruker mer penger på de sentrale tjenesteområdene enn det </a:t>
            </a:r>
            <a:r>
              <a:rPr lang="nb-NO" dirty="0" smtClean="0"/>
              <a:t>de økonomiske rammebetingelsene skulle tilsi, </a:t>
            </a:r>
            <a:r>
              <a:rPr lang="nb-NO" dirty="0"/>
              <a:t>og at dette er knyttet til </a:t>
            </a:r>
            <a:r>
              <a:rPr lang="nb-NO" dirty="0" smtClean="0"/>
              <a:t>grunnskole og barnehage.</a:t>
            </a:r>
            <a:endParaRPr lang="nb-NO" dirty="0"/>
          </a:p>
        </p:txBody>
      </p:sp>
      <p:graphicFrame>
        <p:nvGraphicFramePr>
          <p:cNvPr id="7" name="Plassholder for innhold 6"/>
          <p:cNvGraphicFramePr>
            <a:graphicFrameLocks noGrp="1"/>
          </p:cNvGraphicFramePr>
          <p:nvPr>
            <p:ph sz="half" idx="2"/>
            <p:extLst>
              <p:ext uri="{D42A27DB-BD31-4B8C-83A1-F6EECF244321}">
                <p14:modId xmlns:p14="http://schemas.microsoft.com/office/powerpoint/2010/main" val="1135738327"/>
              </p:ext>
            </p:extLst>
          </p:nvPr>
        </p:nvGraphicFramePr>
        <p:xfrm>
          <a:off x="4334623" y="1844824"/>
          <a:ext cx="4125809" cy="3072765"/>
        </p:xfrm>
        <a:graphic>
          <a:graphicData uri="http://schemas.openxmlformats.org/drawingml/2006/table">
            <a:tbl>
              <a:tblPr firstRow="1" bandRow="1">
                <a:tableStyleId>{5C22544A-7EE6-4342-B048-85BDC9FD1C3A}</a:tableStyleId>
              </a:tblPr>
              <a:tblGrid>
                <a:gridCol w="1367023">
                  <a:extLst>
                    <a:ext uri="{9D8B030D-6E8A-4147-A177-3AD203B41FA5}">
                      <a16:colId xmlns:a16="http://schemas.microsoft.com/office/drawing/2014/main" val="20000"/>
                    </a:ext>
                  </a:extLst>
                </a:gridCol>
                <a:gridCol w="1293181">
                  <a:extLst>
                    <a:ext uri="{9D8B030D-6E8A-4147-A177-3AD203B41FA5}">
                      <a16:colId xmlns:a16="http://schemas.microsoft.com/office/drawing/2014/main" val="20001"/>
                    </a:ext>
                  </a:extLst>
                </a:gridCol>
                <a:gridCol w="1465605">
                  <a:extLst>
                    <a:ext uri="{9D8B030D-6E8A-4147-A177-3AD203B41FA5}">
                      <a16:colId xmlns:a16="http://schemas.microsoft.com/office/drawing/2014/main" val="20003"/>
                    </a:ext>
                  </a:extLst>
                </a:gridCol>
              </a:tblGrid>
              <a:tr h="120494">
                <a:tc rowSpan="2">
                  <a:txBody>
                    <a:bodyPr/>
                    <a:lstStyle/>
                    <a:p>
                      <a:pPr>
                        <a:lnSpc>
                          <a:spcPct val="100000"/>
                        </a:lnSpc>
                        <a:spcAft>
                          <a:spcPts val="1200"/>
                        </a:spcAft>
                      </a:pPr>
                      <a:r>
                        <a:rPr lang="nb-NO" sz="1400" dirty="0">
                          <a:solidFill>
                            <a:schemeClr val="bg1"/>
                          </a:solidFill>
                          <a:effectLst/>
                          <a:latin typeface="+mn-lt"/>
                        </a:rPr>
                        <a:t>Tjenesteområde</a:t>
                      </a:r>
                      <a:endParaRPr lang="nb-NO" sz="1400" dirty="0">
                        <a:solidFill>
                          <a:schemeClr val="bg1"/>
                        </a:solidFill>
                        <a:effectLst/>
                        <a:latin typeface="+mn-lt"/>
                        <a:ea typeface="Times New Roman" panose="02020603050405020304" pitchFamily="18" charset="0"/>
                        <a:cs typeface="Times New Roman" panose="02020603050405020304" pitchFamily="18" charset="0"/>
                      </a:endParaRPr>
                    </a:p>
                  </a:txBody>
                  <a:tcPr marL="40165" marR="40165" marT="0" marB="0"/>
                </a:tc>
                <a:tc gridSpan="2">
                  <a:txBody>
                    <a:bodyPr/>
                    <a:lstStyle/>
                    <a:p>
                      <a:pPr algn="ctr">
                        <a:lnSpc>
                          <a:spcPct val="100000"/>
                        </a:lnSpc>
                        <a:spcAft>
                          <a:spcPts val="1200"/>
                        </a:spcAft>
                      </a:pPr>
                      <a:r>
                        <a:rPr lang="nb-NO" sz="1400" dirty="0">
                          <a:solidFill>
                            <a:schemeClr val="bg1"/>
                          </a:solidFill>
                          <a:effectLst/>
                          <a:latin typeface="+mn-lt"/>
                        </a:rPr>
                        <a:t>Mer-/mindreutgift </a:t>
                      </a:r>
                      <a:r>
                        <a:rPr lang="nb-NO" sz="1400" dirty="0" smtClean="0">
                          <a:solidFill>
                            <a:schemeClr val="bg1"/>
                          </a:solidFill>
                          <a:effectLst/>
                          <a:latin typeface="+mn-lt"/>
                        </a:rPr>
                        <a:t>2020 </a:t>
                      </a:r>
                      <a:r>
                        <a:rPr lang="nb-NO" sz="1400" dirty="0">
                          <a:solidFill>
                            <a:schemeClr val="bg1"/>
                          </a:solidFill>
                          <a:effectLst/>
                          <a:latin typeface="+mn-lt"/>
                        </a:rPr>
                        <a:t>(mill. kr) </a:t>
                      </a:r>
                      <a:r>
                        <a:rPr lang="nb-NO" sz="1400" dirty="0" smtClean="0">
                          <a:solidFill>
                            <a:schemeClr val="bg1"/>
                          </a:solidFill>
                          <a:effectLst/>
                          <a:latin typeface="+mn-lt"/>
                        </a:rPr>
                        <a:t>sammenlignet</a:t>
                      </a:r>
                      <a:r>
                        <a:rPr lang="nb-NO" sz="1400" baseline="0" dirty="0" smtClean="0">
                          <a:solidFill>
                            <a:schemeClr val="bg1"/>
                          </a:solidFill>
                          <a:effectLst/>
                          <a:latin typeface="+mn-lt"/>
                        </a:rPr>
                        <a:t> med</a:t>
                      </a:r>
                      <a:endParaRPr lang="nb-NO" sz="1400" dirty="0">
                        <a:solidFill>
                          <a:schemeClr val="bg1"/>
                        </a:solidFill>
                        <a:effectLst/>
                        <a:latin typeface="+mn-lt"/>
                        <a:ea typeface="Times New Roman" panose="02020603050405020304" pitchFamily="18" charset="0"/>
                        <a:cs typeface="Times New Roman" panose="02020603050405020304" pitchFamily="18" charset="0"/>
                      </a:endParaRPr>
                    </a:p>
                  </a:txBody>
                  <a:tcPr marL="40165" marR="40165" marT="0" marB="0"/>
                </a:tc>
                <a:tc hMerge="1">
                  <a:txBody>
                    <a:bodyPr/>
                    <a:lstStyle/>
                    <a:p>
                      <a:pPr algn="ctr">
                        <a:lnSpc>
                          <a:spcPct val="100000"/>
                        </a:lnSpc>
                        <a:spcAft>
                          <a:spcPts val="1200"/>
                        </a:spcAft>
                      </a:pPr>
                      <a:endParaRPr lang="nb-NO" sz="1200" dirty="0">
                        <a:solidFill>
                          <a:schemeClr val="tx1"/>
                        </a:solidFill>
                        <a:effectLst/>
                        <a:latin typeface="+mn-lt"/>
                        <a:ea typeface="Times New Roman" panose="02020603050405020304" pitchFamily="18" charset="0"/>
                        <a:cs typeface="Times New Roman" panose="02020603050405020304" pitchFamily="18" charset="0"/>
                      </a:endParaRPr>
                    </a:p>
                  </a:txBody>
                  <a:tcPr marL="40165" marR="40165" marT="0" marB="0"/>
                </a:tc>
                <a:extLst>
                  <a:ext uri="{0D108BD9-81ED-4DB2-BD59-A6C34878D82A}">
                    <a16:rowId xmlns:a16="http://schemas.microsoft.com/office/drawing/2014/main" val="10000"/>
                  </a:ext>
                </a:extLst>
              </a:tr>
              <a:tr h="361482">
                <a:tc vMerge="1">
                  <a:txBody>
                    <a:bodyPr/>
                    <a:lstStyle/>
                    <a:p>
                      <a:endParaRPr lang="nb-NO"/>
                    </a:p>
                  </a:txBody>
                  <a:tcPr/>
                </a:tc>
                <a:tc>
                  <a:txBody>
                    <a:bodyPr/>
                    <a:lstStyle/>
                    <a:p>
                      <a:pPr algn="ctr">
                        <a:lnSpc>
                          <a:spcPct val="100000"/>
                        </a:lnSpc>
                        <a:spcAft>
                          <a:spcPts val="1200"/>
                        </a:spcAft>
                      </a:pPr>
                      <a:r>
                        <a:rPr lang="nb-NO" sz="1400" b="1" dirty="0" smtClean="0">
                          <a:effectLst/>
                          <a:latin typeface="+mn-lt"/>
                        </a:rPr>
                        <a:t>Landsgjennom-snittet</a:t>
                      </a:r>
                      <a:endParaRPr lang="nb-NO" sz="1400" b="1"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ctr">
                        <a:lnSpc>
                          <a:spcPct val="100000"/>
                        </a:lnSpc>
                        <a:spcAft>
                          <a:spcPts val="1200"/>
                        </a:spcAft>
                      </a:pPr>
                      <a:r>
                        <a:rPr lang="nb-NO" sz="1400" b="1" dirty="0" smtClean="0">
                          <a:solidFill>
                            <a:srgbClr val="000000"/>
                          </a:solidFill>
                          <a:effectLst/>
                          <a:latin typeface="+mn-lt"/>
                          <a:ea typeface="Times New Roman" panose="02020603050405020304" pitchFamily="18" charset="0"/>
                          <a:cs typeface="Times New Roman" panose="02020603050405020304" pitchFamily="18" charset="0"/>
                        </a:rPr>
                        <a:t>«Normert</a:t>
                      </a:r>
                      <a:r>
                        <a:rPr lang="nb-NO" sz="1400" b="1" baseline="0" dirty="0" smtClean="0">
                          <a:solidFill>
                            <a:srgbClr val="000000"/>
                          </a:solidFill>
                          <a:effectLst/>
                          <a:latin typeface="+mn-lt"/>
                          <a:ea typeface="Times New Roman" panose="02020603050405020304" pitchFamily="18" charset="0"/>
                          <a:cs typeface="Times New Roman" panose="02020603050405020304" pitchFamily="18" charset="0"/>
                        </a:rPr>
                        <a:t> og inntektsjustert nivå»</a:t>
                      </a:r>
                      <a:endParaRPr lang="nb-NO" sz="1400" b="1"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extLst>
                  <a:ext uri="{0D108BD9-81ED-4DB2-BD59-A6C34878D82A}">
                    <a16:rowId xmlns:a16="http://schemas.microsoft.com/office/drawing/2014/main" val="10001"/>
                  </a:ext>
                </a:extLst>
              </a:tr>
              <a:tr h="120494">
                <a:tc>
                  <a:txBody>
                    <a:bodyPr/>
                    <a:lstStyle/>
                    <a:p>
                      <a:pPr>
                        <a:lnSpc>
                          <a:spcPct val="100000"/>
                        </a:lnSpc>
                        <a:spcAft>
                          <a:spcPts val="1200"/>
                        </a:spcAft>
                      </a:pPr>
                      <a:r>
                        <a:rPr lang="nb-NO" sz="1400" dirty="0">
                          <a:effectLst/>
                          <a:latin typeface="+mn-lt"/>
                        </a:rPr>
                        <a:t>Barnehage</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dirty="0">
                          <a:solidFill>
                            <a:srgbClr val="000000"/>
                          </a:solidFill>
                          <a:effectLst/>
                          <a:latin typeface="Calibri" panose="020F0502020204030204" pitchFamily="34" charset="0"/>
                        </a:rPr>
                        <a:t>-33,9</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4,2</a:t>
                      </a:r>
                    </a:p>
                  </a:txBody>
                  <a:tcPr marL="9525" marR="9525" marT="9525" marB="0" anchor="b"/>
                </a:tc>
                <a:extLst>
                  <a:ext uri="{0D108BD9-81ED-4DB2-BD59-A6C34878D82A}">
                    <a16:rowId xmlns:a16="http://schemas.microsoft.com/office/drawing/2014/main" val="10002"/>
                  </a:ext>
                </a:extLst>
              </a:tr>
              <a:tr h="120494">
                <a:tc>
                  <a:txBody>
                    <a:bodyPr/>
                    <a:lstStyle/>
                    <a:p>
                      <a:pPr>
                        <a:lnSpc>
                          <a:spcPct val="100000"/>
                        </a:lnSpc>
                        <a:spcAft>
                          <a:spcPts val="1200"/>
                        </a:spcAft>
                      </a:pPr>
                      <a:r>
                        <a:rPr lang="nb-NO" sz="1400" dirty="0">
                          <a:effectLst/>
                          <a:latin typeface="+mn-lt"/>
                        </a:rPr>
                        <a:t>Administrasjon</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a:solidFill>
                            <a:srgbClr val="000000"/>
                          </a:solidFill>
                          <a:effectLst/>
                          <a:latin typeface="Calibri" panose="020F0502020204030204" pitchFamily="34" charset="0"/>
                        </a:rPr>
                        <a:t>-9,5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-1,7</a:t>
                      </a:r>
                    </a:p>
                  </a:txBody>
                  <a:tcPr marL="9525" marR="9525" marT="9525" marB="0" anchor="b"/>
                </a:tc>
                <a:extLst>
                  <a:ext uri="{0D108BD9-81ED-4DB2-BD59-A6C34878D82A}">
                    <a16:rowId xmlns:a16="http://schemas.microsoft.com/office/drawing/2014/main" val="10003"/>
                  </a:ext>
                </a:extLst>
              </a:tr>
              <a:tr h="120494">
                <a:tc>
                  <a:txBody>
                    <a:bodyPr/>
                    <a:lstStyle/>
                    <a:p>
                      <a:pPr>
                        <a:lnSpc>
                          <a:spcPct val="100000"/>
                        </a:lnSpc>
                        <a:spcAft>
                          <a:spcPts val="1200"/>
                        </a:spcAft>
                      </a:pPr>
                      <a:r>
                        <a:rPr lang="nb-NO" sz="1400" dirty="0" smtClean="0">
                          <a:solidFill>
                            <a:srgbClr val="000000"/>
                          </a:solidFill>
                          <a:effectLst/>
                          <a:latin typeface="+mn-lt"/>
                          <a:ea typeface="Times New Roman" panose="02020603050405020304" pitchFamily="18" charset="0"/>
                          <a:cs typeface="Times New Roman" panose="02020603050405020304" pitchFamily="18" charset="0"/>
                        </a:rPr>
                        <a:t>Landbruk</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a:solidFill>
                            <a:srgbClr val="000000"/>
                          </a:solidFill>
                          <a:effectLst/>
                          <a:latin typeface="Calibri" panose="020F0502020204030204" pitchFamily="34" charset="0"/>
                        </a:rPr>
                        <a:t>1,5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0004"/>
                  </a:ext>
                </a:extLst>
              </a:tr>
              <a:tr h="120494">
                <a:tc>
                  <a:txBody>
                    <a:bodyPr/>
                    <a:lstStyle/>
                    <a:p>
                      <a:pPr>
                        <a:lnSpc>
                          <a:spcPct val="100000"/>
                        </a:lnSpc>
                        <a:spcAft>
                          <a:spcPts val="1200"/>
                        </a:spcAft>
                      </a:pPr>
                      <a:r>
                        <a:rPr lang="nb-NO" sz="1400" dirty="0">
                          <a:effectLst/>
                          <a:latin typeface="+mn-lt"/>
                        </a:rPr>
                        <a:t>Grunnskole</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23,8</a:t>
                      </a:r>
                    </a:p>
                  </a:txBody>
                  <a:tcPr marL="9525" marR="9525" marT="9525" marB="0" anchor="b"/>
                </a:tc>
                <a:extLst>
                  <a:ext uri="{0D108BD9-81ED-4DB2-BD59-A6C34878D82A}">
                    <a16:rowId xmlns:a16="http://schemas.microsoft.com/office/drawing/2014/main" val="10005"/>
                  </a:ext>
                </a:extLst>
              </a:tr>
              <a:tr h="120494">
                <a:tc>
                  <a:txBody>
                    <a:bodyPr/>
                    <a:lstStyle/>
                    <a:p>
                      <a:pPr>
                        <a:lnSpc>
                          <a:spcPct val="100000"/>
                        </a:lnSpc>
                        <a:spcAft>
                          <a:spcPts val="1200"/>
                        </a:spcAft>
                      </a:pPr>
                      <a:r>
                        <a:rPr lang="nb-NO" sz="1400" dirty="0">
                          <a:effectLst/>
                          <a:latin typeface="+mn-lt"/>
                        </a:rPr>
                        <a:t>Pleie og omsorg</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a:solidFill>
                            <a:srgbClr val="000000"/>
                          </a:solidFill>
                          <a:effectLst/>
                          <a:latin typeface="Calibri" panose="020F0502020204030204" pitchFamily="34" charset="0"/>
                        </a:rPr>
                        <a:t>35,7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-10,5</a:t>
                      </a:r>
                    </a:p>
                  </a:txBody>
                  <a:tcPr marL="9525" marR="9525" marT="9525" marB="0" anchor="b"/>
                </a:tc>
                <a:extLst>
                  <a:ext uri="{0D108BD9-81ED-4DB2-BD59-A6C34878D82A}">
                    <a16:rowId xmlns:a16="http://schemas.microsoft.com/office/drawing/2014/main" val="10006"/>
                  </a:ext>
                </a:extLst>
              </a:tr>
              <a:tr h="120494">
                <a:tc>
                  <a:txBody>
                    <a:bodyPr/>
                    <a:lstStyle/>
                    <a:p>
                      <a:pPr>
                        <a:lnSpc>
                          <a:spcPct val="100000"/>
                        </a:lnSpc>
                        <a:spcAft>
                          <a:spcPts val="1200"/>
                        </a:spcAft>
                      </a:pPr>
                      <a:r>
                        <a:rPr lang="nb-NO" sz="1400" dirty="0">
                          <a:effectLst/>
                          <a:latin typeface="+mn-lt"/>
                        </a:rPr>
                        <a:t>Kommunehelse</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a:solidFill>
                            <a:srgbClr val="000000"/>
                          </a:solidFill>
                          <a:effectLst/>
                          <a:latin typeface="Calibri" panose="020F0502020204030204" pitchFamily="34" charset="0"/>
                        </a:rPr>
                        <a:t>-2,8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-0,5</a:t>
                      </a:r>
                    </a:p>
                  </a:txBody>
                  <a:tcPr marL="9525" marR="9525" marT="9525" marB="0" anchor="b"/>
                </a:tc>
                <a:extLst>
                  <a:ext uri="{0D108BD9-81ED-4DB2-BD59-A6C34878D82A}">
                    <a16:rowId xmlns:a16="http://schemas.microsoft.com/office/drawing/2014/main" val="10007"/>
                  </a:ext>
                </a:extLst>
              </a:tr>
              <a:tr h="120494">
                <a:tc>
                  <a:txBody>
                    <a:bodyPr/>
                    <a:lstStyle/>
                    <a:p>
                      <a:pPr>
                        <a:lnSpc>
                          <a:spcPct val="100000"/>
                        </a:lnSpc>
                        <a:spcAft>
                          <a:spcPts val="1200"/>
                        </a:spcAft>
                      </a:pPr>
                      <a:r>
                        <a:rPr lang="nb-NO" sz="1400" dirty="0">
                          <a:effectLst/>
                          <a:latin typeface="+mn-lt"/>
                        </a:rPr>
                        <a:t>Barnevern</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a:solidFill>
                            <a:srgbClr val="000000"/>
                          </a:solidFill>
                          <a:effectLst/>
                          <a:latin typeface="Calibri" panose="020F0502020204030204" pitchFamily="34" charset="0"/>
                        </a:rPr>
                        <a:t>-7,9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-3,0</a:t>
                      </a:r>
                    </a:p>
                  </a:txBody>
                  <a:tcPr marL="9525" marR="9525" marT="9525" marB="0" anchor="b"/>
                </a:tc>
                <a:extLst>
                  <a:ext uri="{0D108BD9-81ED-4DB2-BD59-A6C34878D82A}">
                    <a16:rowId xmlns:a16="http://schemas.microsoft.com/office/drawing/2014/main" val="10008"/>
                  </a:ext>
                </a:extLst>
              </a:tr>
              <a:tr h="120494">
                <a:tc>
                  <a:txBody>
                    <a:bodyPr/>
                    <a:lstStyle/>
                    <a:p>
                      <a:pPr>
                        <a:lnSpc>
                          <a:spcPct val="100000"/>
                        </a:lnSpc>
                        <a:spcAft>
                          <a:spcPts val="1200"/>
                        </a:spcAft>
                      </a:pPr>
                      <a:r>
                        <a:rPr lang="nb-NO" sz="1400" dirty="0" smtClean="0">
                          <a:effectLst/>
                          <a:latin typeface="+mn-lt"/>
                        </a:rPr>
                        <a:t>Sosialtjeneste</a:t>
                      </a:r>
                      <a:endParaRPr lang="nb-NO" sz="1400"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0" i="0" u="none" strike="noStrike">
                          <a:solidFill>
                            <a:srgbClr val="000000"/>
                          </a:solidFill>
                          <a:effectLst/>
                          <a:latin typeface="Calibri" panose="020F0502020204030204" pitchFamily="34" charset="0"/>
                        </a:rPr>
                        <a:t>-11,8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-6,1</a:t>
                      </a:r>
                    </a:p>
                  </a:txBody>
                  <a:tcPr marL="9525" marR="9525" marT="9525" marB="0" anchor="b"/>
                </a:tc>
                <a:extLst>
                  <a:ext uri="{0D108BD9-81ED-4DB2-BD59-A6C34878D82A}">
                    <a16:rowId xmlns:a16="http://schemas.microsoft.com/office/drawing/2014/main" val="10009"/>
                  </a:ext>
                </a:extLst>
              </a:tr>
              <a:tr h="120494">
                <a:tc>
                  <a:txBody>
                    <a:bodyPr/>
                    <a:lstStyle/>
                    <a:p>
                      <a:pPr>
                        <a:lnSpc>
                          <a:spcPct val="100000"/>
                        </a:lnSpc>
                        <a:spcAft>
                          <a:spcPts val="1200"/>
                        </a:spcAft>
                      </a:pPr>
                      <a:r>
                        <a:rPr lang="nb-NO" sz="1400" b="1" dirty="0">
                          <a:effectLst/>
                          <a:latin typeface="+mn-lt"/>
                        </a:rPr>
                        <a:t>Sum</a:t>
                      </a:r>
                      <a:endParaRPr lang="nb-NO" sz="1400" b="1" dirty="0">
                        <a:solidFill>
                          <a:srgbClr val="000000"/>
                        </a:solidFill>
                        <a:effectLst/>
                        <a:latin typeface="+mn-lt"/>
                        <a:ea typeface="Times New Roman" panose="02020603050405020304" pitchFamily="18" charset="0"/>
                        <a:cs typeface="Times New Roman" panose="02020603050405020304" pitchFamily="18" charset="0"/>
                      </a:endParaRPr>
                    </a:p>
                  </a:txBody>
                  <a:tcPr marL="40165" marR="40165" marT="0" marB="0"/>
                </a:tc>
                <a:tc>
                  <a:txBody>
                    <a:bodyPr/>
                    <a:lstStyle/>
                    <a:p>
                      <a:pPr algn="r" fontAlgn="b"/>
                      <a:r>
                        <a:rPr lang="nb-NO" sz="1400" b="1" i="0" u="none" strike="noStrike" dirty="0">
                          <a:solidFill>
                            <a:srgbClr val="000000"/>
                          </a:solidFill>
                          <a:effectLst/>
                          <a:latin typeface="Calibri" panose="020F0502020204030204" pitchFamily="34" charset="0"/>
                        </a:rPr>
                        <a:t>-31,5</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5,7</a:t>
                      </a:r>
                    </a:p>
                  </a:txBody>
                  <a:tcPr marL="9525" marR="9525" marT="9525" marB="0" anchor="b"/>
                </a:tc>
                <a:extLst>
                  <a:ext uri="{0D108BD9-81ED-4DB2-BD59-A6C34878D82A}">
                    <a16:rowId xmlns:a16="http://schemas.microsoft.com/office/drawing/2014/main" val="10010"/>
                  </a:ext>
                </a:extLst>
              </a:tr>
            </a:tbl>
          </a:graphicData>
        </a:graphic>
      </p:graphicFrame>
      <p:sp>
        <p:nvSpPr>
          <p:cNvPr id="4" name="Plassholder for lysbildenummer 3"/>
          <p:cNvSpPr>
            <a:spLocks noGrp="1"/>
          </p:cNvSpPr>
          <p:nvPr>
            <p:ph type="sldNum" sz="quarter" idx="4"/>
          </p:nvPr>
        </p:nvSpPr>
        <p:spPr/>
        <p:txBody>
          <a:bodyPr/>
          <a:lstStyle/>
          <a:p>
            <a:fld id="{5F14AF08-E40A-C045-91E4-297BC0673CDE}" type="slidenum">
              <a:rPr lang="nb-NO" smtClean="0"/>
              <a:pPr/>
              <a:t>5</a:t>
            </a:fld>
            <a:endParaRPr lang="nb-NO" dirty="0"/>
          </a:p>
        </p:txBody>
      </p:sp>
      <p:sp>
        <p:nvSpPr>
          <p:cNvPr id="8" name="Ellipse 7"/>
          <p:cNvSpPr>
            <a:spLocks noChangeArrowheads="1"/>
          </p:cNvSpPr>
          <p:nvPr/>
        </p:nvSpPr>
        <p:spPr bwMode="auto">
          <a:xfrm>
            <a:off x="8121752" y="4712990"/>
            <a:ext cx="399971" cy="204599"/>
          </a:xfrm>
          <a:prstGeom prst="ellipse">
            <a:avLst/>
          </a:prstGeom>
          <a:noFill/>
          <a:ln w="190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nb-NO"/>
          </a:p>
        </p:txBody>
      </p:sp>
      <p:sp>
        <p:nvSpPr>
          <p:cNvPr id="9" name="Rektangel 8"/>
          <p:cNvSpPr/>
          <p:nvPr/>
        </p:nvSpPr>
        <p:spPr>
          <a:xfrm>
            <a:off x="4267051" y="1469337"/>
            <a:ext cx="3329286" cy="375487"/>
          </a:xfrm>
          <a:prstGeom prst="rect">
            <a:avLst/>
          </a:prstGeom>
        </p:spPr>
        <p:txBody>
          <a:bodyPr wrap="square">
            <a:spAutoFit/>
          </a:bodyPr>
          <a:lstStyle/>
          <a:p>
            <a:pPr>
              <a:lnSpc>
                <a:spcPct val="115000"/>
              </a:lnSpc>
              <a:spcAft>
                <a:spcPts val="0"/>
              </a:spcAft>
            </a:pPr>
            <a:r>
              <a:rPr lang="nb-NO" sz="800" i="1" dirty="0" smtClean="0">
                <a:ea typeface="Calibri" panose="020F0502020204030204" pitchFamily="34" charset="0"/>
                <a:cs typeface="Arial" panose="020B0604020202020204" pitchFamily="34" charset="0"/>
              </a:rPr>
              <a:t>Oppsummering KOSTRA- og effektivitetsanalyse. Gran </a:t>
            </a:r>
            <a:r>
              <a:rPr lang="nb-NO" sz="800" i="1" dirty="0">
                <a:ea typeface="Calibri" panose="020F0502020204030204" pitchFamily="34" charset="0"/>
                <a:cs typeface="Arial" panose="020B0604020202020204" pitchFamily="34" charset="0"/>
              </a:rPr>
              <a:t>kommune </a:t>
            </a:r>
            <a:r>
              <a:rPr lang="nb-NO" sz="800" i="1" dirty="0" smtClean="0">
                <a:ea typeface="Calibri" panose="020F0502020204030204" pitchFamily="34" charset="0"/>
                <a:cs typeface="Arial" panose="020B0604020202020204" pitchFamily="34" charset="0"/>
              </a:rPr>
              <a:t>2020. </a:t>
            </a:r>
            <a:r>
              <a:rPr lang="nb-NO" sz="800" i="1" dirty="0">
                <a:ea typeface="Calibri" panose="020F0502020204030204" pitchFamily="34" charset="0"/>
                <a:cs typeface="Arial" panose="020B0604020202020204" pitchFamily="34" charset="0"/>
              </a:rPr>
              <a:t>Kilde: </a:t>
            </a:r>
            <a:r>
              <a:rPr lang="nb-NO" sz="800" i="1" dirty="0" smtClean="0">
                <a:ea typeface="Calibri" panose="020F0502020204030204" pitchFamily="34" charset="0"/>
                <a:cs typeface="Arial" panose="020B0604020202020204" pitchFamily="34" charset="0"/>
              </a:rPr>
              <a:t>KOSTRA/KMD</a:t>
            </a:r>
            <a:r>
              <a:rPr lang="nb-NO" sz="800" i="1" dirty="0">
                <a:ea typeface="Calibri" panose="020F0502020204030204" pitchFamily="34" charset="0"/>
                <a:cs typeface="Arial" panose="020B0604020202020204" pitchFamily="34" charset="0"/>
              </a:rPr>
              <a:t>, beregninger </a:t>
            </a:r>
            <a:r>
              <a:rPr lang="nb-NO" sz="800" i="1" dirty="0" smtClean="0">
                <a:ea typeface="Calibri" panose="020F0502020204030204" pitchFamily="34" charset="0"/>
                <a:cs typeface="Arial" panose="020B0604020202020204" pitchFamily="34" charset="0"/>
              </a:rPr>
              <a:t>ved TF </a:t>
            </a:r>
            <a:endParaRPr lang="nb-NO" sz="900" i="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5633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Prioritering for kommunen </a:t>
            </a:r>
            <a:r>
              <a:rPr lang="nb-NO" dirty="0" smtClean="0"/>
              <a:t>samlet</a:t>
            </a:r>
            <a:endParaRPr lang="nb-NO" dirty="0"/>
          </a:p>
        </p:txBody>
      </p:sp>
      <p:graphicFrame>
        <p:nvGraphicFramePr>
          <p:cNvPr id="5" name="Plassholder for innhold 4"/>
          <p:cNvGraphicFramePr>
            <a:graphicFrameLocks noGrp="1"/>
          </p:cNvGraphicFramePr>
          <p:nvPr>
            <p:ph idx="1"/>
            <p:extLst>
              <p:ext uri="{D42A27DB-BD31-4B8C-83A1-F6EECF244321}">
                <p14:modId xmlns:p14="http://schemas.microsoft.com/office/powerpoint/2010/main" val="238357285"/>
              </p:ext>
            </p:extLst>
          </p:nvPr>
        </p:nvGraphicFramePr>
        <p:xfrm>
          <a:off x="409595" y="1412742"/>
          <a:ext cx="8338868" cy="4011930"/>
        </p:xfrm>
        <a:graphic>
          <a:graphicData uri="http://schemas.openxmlformats.org/drawingml/2006/table">
            <a:tbl>
              <a:tblPr firstRow="1" bandRow="1">
                <a:tableStyleId>{5C22544A-7EE6-4342-B048-85BDC9FD1C3A}</a:tableStyleId>
              </a:tblPr>
              <a:tblGrid>
                <a:gridCol w="5041075">
                  <a:extLst>
                    <a:ext uri="{9D8B030D-6E8A-4147-A177-3AD203B41FA5}">
                      <a16:colId xmlns:a16="http://schemas.microsoft.com/office/drawing/2014/main" val="20000"/>
                    </a:ext>
                  </a:extLst>
                </a:gridCol>
                <a:gridCol w="465923">
                  <a:extLst>
                    <a:ext uri="{9D8B030D-6E8A-4147-A177-3AD203B41FA5}">
                      <a16:colId xmlns:a16="http://schemas.microsoft.com/office/drawing/2014/main" val="20001"/>
                    </a:ext>
                  </a:extLst>
                </a:gridCol>
                <a:gridCol w="584835">
                  <a:extLst>
                    <a:ext uri="{9D8B030D-6E8A-4147-A177-3AD203B41FA5}">
                      <a16:colId xmlns:a16="http://schemas.microsoft.com/office/drawing/2014/main" val="20002"/>
                    </a:ext>
                  </a:extLst>
                </a:gridCol>
                <a:gridCol w="584835">
                  <a:extLst>
                    <a:ext uri="{9D8B030D-6E8A-4147-A177-3AD203B41FA5}">
                      <a16:colId xmlns:a16="http://schemas.microsoft.com/office/drawing/2014/main" val="20003"/>
                    </a:ext>
                  </a:extLst>
                </a:gridCol>
                <a:gridCol w="659605">
                  <a:extLst>
                    <a:ext uri="{9D8B030D-6E8A-4147-A177-3AD203B41FA5}">
                      <a16:colId xmlns:a16="http://schemas.microsoft.com/office/drawing/2014/main" val="20004"/>
                    </a:ext>
                  </a:extLst>
                </a:gridCol>
                <a:gridCol w="1002595">
                  <a:extLst>
                    <a:ext uri="{9D8B030D-6E8A-4147-A177-3AD203B41FA5}">
                      <a16:colId xmlns:a16="http://schemas.microsoft.com/office/drawing/2014/main" val="20005"/>
                    </a:ext>
                  </a:extLst>
                </a:gridCol>
              </a:tblGrid>
              <a:tr h="190500">
                <a:tc>
                  <a:txBody>
                    <a:bodyPr/>
                    <a:lstStyle/>
                    <a:p>
                      <a:pPr algn="ctr" fontAlgn="b">
                        <a:lnSpc>
                          <a:spcPct val="100000"/>
                        </a:lnSpc>
                      </a:pPr>
                      <a:r>
                        <a:rPr lang="nb-NO" sz="1400" u="none" strike="noStrike" dirty="0">
                          <a:solidFill>
                            <a:schemeClr val="bg1"/>
                          </a:solidFill>
                          <a:effectLst/>
                        </a:rPr>
                        <a:t> </a:t>
                      </a:r>
                      <a:endParaRPr lang="nb-NO" sz="1400" b="1" i="0" u="none" strike="noStrike" dirty="0">
                        <a:solidFill>
                          <a:schemeClr val="bg1"/>
                        </a:solidFill>
                        <a:effectLst/>
                        <a:latin typeface="Calibri" panose="020F0502020204030204" pitchFamily="34" charset="0"/>
                      </a:endParaRPr>
                    </a:p>
                  </a:txBody>
                  <a:tcPr marL="9525" marR="9525" marT="9525" marB="0" anchor="b"/>
                </a:tc>
                <a:tc gridSpan="3">
                  <a:txBody>
                    <a:bodyPr/>
                    <a:lstStyle/>
                    <a:p>
                      <a:pPr algn="ctr" fontAlgn="b">
                        <a:lnSpc>
                          <a:spcPct val="100000"/>
                        </a:lnSpc>
                      </a:pPr>
                      <a:r>
                        <a:rPr lang="nb-NO" sz="1400" b="1" i="0" u="none" strike="noStrike" dirty="0" smtClean="0">
                          <a:solidFill>
                            <a:schemeClr val="bg1"/>
                          </a:solidFill>
                          <a:effectLst/>
                          <a:latin typeface="+mn-lt"/>
                        </a:rPr>
                        <a:t>Gran</a:t>
                      </a:r>
                      <a:endParaRPr lang="nb-NO" sz="1400" b="1" i="0" u="none" strike="noStrike" dirty="0">
                        <a:solidFill>
                          <a:schemeClr val="bg1"/>
                        </a:solidFill>
                        <a:effectLst/>
                        <a:latin typeface="Calibri" panose="020F0502020204030204" pitchFamily="34" charset="0"/>
                      </a:endParaRPr>
                    </a:p>
                  </a:txBody>
                  <a:tcPr marL="9525" marR="9525" marT="9525" marB="0" anchor="b"/>
                </a:tc>
                <a:tc hMerge="1">
                  <a:txBody>
                    <a:bodyPr/>
                    <a:lstStyle/>
                    <a:p>
                      <a:endParaRPr lang="nb-NO"/>
                    </a:p>
                  </a:txBody>
                  <a:tcPr/>
                </a:tc>
                <a:tc hMerge="1">
                  <a:txBody>
                    <a:bodyPr/>
                    <a:lstStyle/>
                    <a:p>
                      <a:endParaRPr lang="nb-NO"/>
                    </a:p>
                  </a:txBody>
                  <a:tcPr/>
                </a:tc>
                <a:tc>
                  <a:txBody>
                    <a:bodyPr/>
                    <a:lstStyle/>
                    <a:p>
                      <a:pPr algn="ctr" fontAlgn="b">
                        <a:lnSpc>
                          <a:spcPct val="100000"/>
                        </a:lnSpc>
                      </a:pPr>
                      <a:r>
                        <a:rPr lang="nb-NO" sz="1400" u="none" strike="noStrike" dirty="0" smtClean="0">
                          <a:solidFill>
                            <a:schemeClr val="bg1"/>
                          </a:solidFill>
                          <a:effectLst/>
                        </a:rPr>
                        <a:t>K-gr</a:t>
                      </a:r>
                      <a:r>
                        <a:rPr lang="nb-NO" sz="1400" u="none" strike="noStrike" dirty="0">
                          <a:solidFill>
                            <a:schemeClr val="bg1"/>
                          </a:solidFill>
                          <a:effectLst/>
                        </a:rPr>
                        <a:t>. </a:t>
                      </a:r>
                      <a:r>
                        <a:rPr lang="nb-NO" sz="1400" u="none" strike="noStrike" dirty="0" smtClean="0">
                          <a:solidFill>
                            <a:schemeClr val="bg1"/>
                          </a:solidFill>
                          <a:effectLst/>
                        </a:rPr>
                        <a:t>7</a:t>
                      </a:r>
                      <a:endParaRPr lang="nb-NO" sz="1400" b="1" i="0" u="none" strike="noStrike" dirty="0">
                        <a:solidFill>
                          <a:schemeClr val="bg1"/>
                        </a:solidFill>
                        <a:effectLst/>
                        <a:latin typeface="Calibri" panose="020F0502020204030204" pitchFamily="34" charset="0"/>
                      </a:endParaRPr>
                    </a:p>
                  </a:txBody>
                  <a:tcPr marL="9525" marR="9525" marT="9525" marB="0" anchor="b"/>
                </a:tc>
                <a:tc>
                  <a:txBody>
                    <a:bodyPr/>
                    <a:lstStyle/>
                    <a:p>
                      <a:pPr algn="ctr" fontAlgn="b">
                        <a:lnSpc>
                          <a:spcPct val="100000"/>
                        </a:lnSpc>
                      </a:pPr>
                      <a:r>
                        <a:rPr lang="nb-NO" sz="1400" u="none" strike="noStrike" dirty="0">
                          <a:solidFill>
                            <a:schemeClr val="bg1"/>
                          </a:solidFill>
                          <a:effectLst/>
                        </a:rPr>
                        <a:t>Hele landet</a:t>
                      </a:r>
                      <a:endParaRPr lang="nb-NO" sz="14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190500">
                <a:tc>
                  <a:txBody>
                    <a:bodyPr/>
                    <a:lstStyle/>
                    <a:p>
                      <a:pPr algn="ctr" fontAlgn="b">
                        <a:lnSpc>
                          <a:spcPct val="100000"/>
                        </a:lnSpc>
                      </a:pPr>
                      <a:r>
                        <a:rPr lang="nb-NO" sz="1400" u="none" strike="noStrike" dirty="0">
                          <a:solidFill>
                            <a:schemeClr val="bg1"/>
                          </a:solidFill>
                          <a:effectLst/>
                        </a:rPr>
                        <a:t> </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lnSpc>
                          <a:spcPct val="100000"/>
                        </a:lnSpc>
                      </a:pPr>
                      <a:r>
                        <a:rPr lang="nb-NO" sz="1400" b="1" u="none" strike="noStrike" dirty="0" smtClean="0">
                          <a:solidFill>
                            <a:schemeClr val="bg1"/>
                          </a:solidFill>
                          <a:effectLst/>
                        </a:rPr>
                        <a:t>2018</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lnSpc>
                          <a:spcPct val="100000"/>
                        </a:lnSpc>
                      </a:pPr>
                      <a:r>
                        <a:rPr lang="nb-NO" sz="1400" b="1" u="none" strike="noStrike" dirty="0" smtClean="0">
                          <a:solidFill>
                            <a:schemeClr val="bg1"/>
                          </a:solidFill>
                          <a:effectLst/>
                        </a:rPr>
                        <a:t>2019</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lnSpc>
                          <a:spcPct val="100000"/>
                        </a:lnSpc>
                      </a:pPr>
                      <a:r>
                        <a:rPr lang="nb-NO" sz="1400" b="1" u="none" strike="noStrike" dirty="0" smtClean="0">
                          <a:solidFill>
                            <a:schemeClr val="bg1"/>
                          </a:solidFill>
                          <a:effectLst/>
                        </a:rPr>
                        <a:t>2020</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lnSpc>
                          <a:spcPct val="100000"/>
                        </a:lnSpc>
                      </a:pPr>
                      <a:r>
                        <a:rPr lang="nb-NO" sz="1400" b="1" u="none" strike="noStrike" dirty="0" smtClean="0">
                          <a:solidFill>
                            <a:schemeClr val="bg1"/>
                          </a:solidFill>
                          <a:effectLst/>
                        </a:rPr>
                        <a:t>2020</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lnSpc>
                          <a:spcPct val="100000"/>
                        </a:lnSpc>
                      </a:pPr>
                      <a:r>
                        <a:rPr lang="nb-NO" sz="1400" b="1" u="none" strike="noStrike" dirty="0" smtClean="0">
                          <a:solidFill>
                            <a:schemeClr val="bg1"/>
                          </a:solidFill>
                          <a:effectLst/>
                        </a:rPr>
                        <a:t>2020</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extLst>
                  <a:ext uri="{0D108BD9-81ED-4DB2-BD59-A6C34878D82A}">
                    <a16:rowId xmlns:a16="http://schemas.microsoft.com/office/drawing/2014/main" val="10001"/>
                  </a:ext>
                </a:extLst>
              </a:tr>
              <a:tr h="190500">
                <a:tc>
                  <a:txBody>
                    <a:bodyPr/>
                    <a:lstStyle/>
                    <a:p>
                      <a:pPr algn="l" fontAlgn="b">
                        <a:lnSpc>
                          <a:spcPct val="100000"/>
                        </a:lnSpc>
                      </a:pPr>
                      <a:r>
                        <a:rPr lang="nb-NO" sz="1400" u="none" strike="noStrike" dirty="0">
                          <a:effectLst/>
                        </a:rPr>
                        <a:t>Barnehage (F201, 211, 221)</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11,7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11,7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11,0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14,8</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14,2</a:t>
                      </a:r>
                    </a:p>
                  </a:txBody>
                  <a:tcPr marL="9525" marR="9525" marT="9525" marB="0" anchor="b"/>
                </a:tc>
                <a:extLst>
                  <a:ext uri="{0D108BD9-81ED-4DB2-BD59-A6C34878D82A}">
                    <a16:rowId xmlns:a16="http://schemas.microsoft.com/office/drawing/2014/main" val="10002"/>
                  </a:ext>
                </a:extLst>
              </a:tr>
              <a:tr h="190500">
                <a:tc>
                  <a:txBody>
                    <a:bodyPr/>
                    <a:lstStyle/>
                    <a:p>
                      <a:pPr algn="l" fontAlgn="b">
                        <a:lnSpc>
                          <a:spcPct val="100000"/>
                        </a:lnSpc>
                      </a:pPr>
                      <a:r>
                        <a:rPr lang="nb-NO" sz="1400" u="none" strike="noStrike" dirty="0">
                          <a:effectLst/>
                        </a:rPr>
                        <a:t>Administrasjon og styring (F100, 110, 120, 121, 130) </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6,7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6,9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6,8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7,5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7,3</a:t>
                      </a:r>
                    </a:p>
                  </a:txBody>
                  <a:tcPr marL="9525" marR="9525" marT="9525" marB="0" anchor="b"/>
                </a:tc>
                <a:extLst>
                  <a:ext uri="{0D108BD9-81ED-4DB2-BD59-A6C34878D82A}">
                    <a16:rowId xmlns:a16="http://schemas.microsoft.com/office/drawing/2014/main" val="10003"/>
                  </a:ext>
                </a:extLst>
              </a:tr>
              <a:tr h="190500">
                <a:tc>
                  <a:txBody>
                    <a:bodyPr/>
                    <a:lstStyle/>
                    <a:p>
                      <a:pPr algn="l" fontAlgn="b">
                        <a:lnSpc>
                          <a:spcPct val="100000"/>
                        </a:lnSpc>
                      </a:pPr>
                      <a:r>
                        <a:rPr lang="nb-NO" sz="1400" u="none" strike="noStrike">
                          <a:effectLst/>
                        </a:rPr>
                        <a:t>Landbruk (F329)</a:t>
                      </a:r>
                      <a:endParaRPr lang="nb-N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0,4</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0,2</a:t>
                      </a:r>
                    </a:p>
                  </a:txBody>
                  <a:tcPr marL="9525" marR="9525" marT="9525" marB="0" anchor="b"/>
                </a:tc>
                <a:extLst>
                  <a:ext uri="{0D108BD9-81ED-4DB2-BD59-A6C34878D82A}">
                    <a16:rowId xmlns:a16="http://schemas.microsoft.com/office/drawing/2014/main" val="10004"/>
                  </a:ext>
                </a:extLst>
              </a:tr>
              <a:tr h="190500">
                <a:tc>
                  <a:txBody>
                    <a:bodyPr/>
                    <a:lstStyle/>
                    <a:p>
                      <a:pPr algn="l" fontAlgn="b">
                        <a:lnSpc>
                          <a:spcPct val="100000"/>
                        </a:lnSpc>
                      </a:pPr>
                      <a:r>
                        <a:rPr lang="nb-NO" sz="1400" u="none" strike="noStrike" dirty="0">
                          <a:effectLst/>
                        </a:rPr>
                        <a:t>Grunnskole (F202, 215, 222, 223)</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24,2</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24,3</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22,9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24,5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22,0</a:t>
                      </a:r>
                    </a:p>
                  </a:txBody>
                  <a:tcPr marL="9525" marR="9525" marT="9525" marB="0" anchor="b"/>
                </a:tc>
                <a:extLst>
                  <a:ext uri="{0D108BD9-81ED-4DB2-BD59-A6C34878D82A}">
                    <a16:rowId xmlns:a16="http://schemas.microsoft.com/office/drawing/2014/main" val="10005"/>
                  </a:ext>
                </a:extLst>
              </a:tr>
              <a:tr h="190500">
                <a:tc>
                  <a:txBody>
                    <a:bodyPr/>
                    <a:lstStyle/>
                    <a:p>
                      <a:pPr algn="l" fontAlgn="b">
                        <a:lnSpc>
                          <a:spcPct val="100000"/>
                        </a:lnSpc>
                      </a:pPr>
                      <a:r>
                        <a:rPr lang="nb-NO" sz="1400" u="none" strike="noStrike" dirty="0">
                          <a:effectLst/>
                        </a:rPr>
                        <a:t>Pleie og omsorg (F234, 253, 254, 261)</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35,8</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37,0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36,9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30,9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30,6</a:t>
                      </a:r>
                    </a:p>
                  </a:txBody>
                  <a:tcPr marL="9525" marR="9525" marT="9525" marB="0" anchor="b"/>
                </a:tc>
                <a:extLst>
                  <a:ext uri="{0D108BD9-81ED-4DB2-BD59-A6C34878D82A}">
                    <a16:rowId xmlns:a16="http://schemas.microsoft.com/office/drawing/2014/main" val="10006"/>
                  </a:ext>
                </a:extLst>
              </a:tr>
              <a:tr h="190500">
                <a:tc>
                  <a:txBody>
                    <a:bodyPr/>
                    <a:lstStyle/>
                    <a:p>
                      <a:pPr algn="l" fontAlgn="b">
                        <a:lnSpc>
                          <a:spcPct val="100000"/>
                        </a:lnSpc>
                      </a:pPr>
                      <a:r>
                        <a:rPr lang="nb-NO" sz="1400" u="none" strike="noStrike" dirty="0">
                          <a:effectLst/>
                        </a:rPr>
                        <a:t>Kommunehelse (F232, 233, 241)</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5,0</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4,5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5,5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5,3</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5,4</a:t>
                      </a:r>
                    </a:p>
                  </a:txBody>
                  <a:tcPr marL="9525" marR="9525" marT="9525" marB="0" anchor="b"/>
                </a:tc>
                <a:extLst>
                  <a:ext uri="{0D108BD9-81ED-4DB2-BD59-A6C34878D82A}">
                    <a16:rowId xmlns:a16="http://schemas.microsoft.com/office/drawing/2014/main" val="10007"/>
                  </a:ext>
                </a:extLst>
              </a:tr>
              <a:tr h="190500">
                <a:tc>
                  <a:txBody>
                    <a:bodyPr/>
                    <a:lstStyle/>
                    <a:p>
                      <a:pPr algn="l" fontAlgn="b">
                        <a:lnSpc>
                          <a:spcPct val="100000"/>
                        </a:lnSpc>
                      </a:pPr>
                      <a:r>
                        <a:rPr lang="nb-NO" sz="1400" u="none" strike="noStrike" dirty="0">
                          <a:effectLst/>
                        </a:rPr>
                        <a:t>Barnevern (F244, 251, 252)</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3,1</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2,6</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3,3</a:t>
                      </a:r>
                    </a:p>
                  </a:txBody>
                  <a:tcPr marL="9525" marR="9525" marT="9525" marB="0" anchor="b"/>
                </a:tc>
                <a:extLst>
                  <a:ext uri="{0D108BD9-81ED-4DB2-BD59-A6C34878D82A}">
                    <a16:rowId xmlns:a16="http://schemas.microsoft.com/office/drawing/2014/main" val="10008"/>
                  </a:ext>
                </a:extLst>
              </a:tr>
              <a:tr h="190500">
                <a:tc>
                  <a:txBody>
                    <a:bodyPr/>
                    <a:lstStyle/>
                    <a:p>
                      <a:pPr algn="l" fontAlgn="b">
                        <a:lnSpc>
                          <a:spcPct val="100000"/>
                        </a:lnSpc>
                      </a:pPr>
                      <a:r>
                        <a:rPr lang="nb-NO" sz="1400" u="none" strike="noStrike" dirty="0">
                          <a:effectLst/>
                        </a:rPr>
                        <a:t>Sosialtjeneste (F242, 243, 281)</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2,8</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2,9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4,1</a:t>
                      </a:r>
                    </a:p>
                  </a:txBody>
                  <a:tcPr marL="9525" marR="9525" marT="9525" marB="0" anchor="b"/>
                </a:tc>
                <a:extLst>
                  <a:ext uri="{0D108BD9-81ED-4DB2-BD59-A6C34878D82A}">
                    <a16:rowId xmlns:a16="http://schemas.microsoft.com/office/drawing/2014/main" val="10009"/>
                  </a:ext>
                </a:extLst>
              </a:tr>
              <a:tr h="190500">
                <a:tc>
                  <a:txBody>
                    <a:bodyPr/>
                    <a:lstStyle/>
                    <a:p>
                      <a:pPr algn="l" fontAlgn="b">
                        <a:lnSpc>
                          <a:spcPct val="100000"/>
                        </a:lnSpc>
                      </a:pPr>
                      <a:r>
                        <a:rPr lang="nb-NO" sz="1400" b="1" u="none" strike="noStrike" dirty="0">
                          <a:effectLst/>
                        </a:rPr>
                        <a:t>Sum sentrale tjenesteområder</a:t>
                      </a:r>
                      <a:endParaRPr lang="nb-NO"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89,8</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90,7</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89,0</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90,1</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87,1</a:t>
                      </a:r>
                    </a:p>
                  </a:txBody>
                  <a:tcPr marL="9525" marR="9525" marT="9525" marB="0" anchor="b"/>
                </a:tc>
                <a:extLst>
                  <a:ext uri="{0D108BD9-81ED-4DB2-BD59-A6C34878D82A}">
                    <a16:rowId xmlns:a16="http://schemas.microsoft.com/office/drawing/2014/main" val="10010"/>
                  </a:ext>
                </a:extLst>
              </a:tr>
              <a:tr h="190500">
                <a:tc>
                  <a:txBody>
                    <a:bodyPr/>
                    <a:lstStyle/>
                    <a:p>
                      <a:pPr algn="l" fontAlgn="b">
                        <a:lnSpc>
                          <a:spcPct val="100000"/>
                        </a:lnSpc>
                      </a:pPr>
                      <a:r>
                        <a:rPr lang="nn-NO" sz="1400" u="none" strike="noStrike">
                          <a:effectLst/>
                        </a:rPr>
                        <a:t>Fys.planl./kult.minne/natur/nærmiljø (F301, 302, 303, 335, 360, 365)</a:t>
                      </a:r>
                      <a:endParaRPr lang="nn-N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0,8</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0,5</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1,1</a:t>
                      </a:r>
                    </a:p>
                  </a:txBody>
                  <a:tcPr marL="9525" marR="9525" marT="9525" marB="0" anchor="b"/>
                </a:tc>
                <a:extLst>
                  <a:ext uri="{0D108BD9-81ED-4DB2-BD59-A6C34878D82A}">
                    <a16:rowId xmlns:a16="http://schemas.microsoft.com/office/drawing/2014/main" val="10011"/>
                  </a:ext>
                </a:extLst>
              </a:tr>
              <a:tr h="190500">
                <a:tc>
                  <a:txBody>
                    <a:bodyPr/>
                    <a:lstStyle/>
                    <a:p>
                      <a:pPr algn="l" fontAlgn="b">
                        <a:lnSpc>
                          <a:spcPct val="100000"/>
                        </a:lnSpc>
                      </a:pPr>
                      <a:r>
                        <a:rPr lang="nn-NO" sz="1400" u="none" strike="noStrike" dirty="0">
                          <a:effectLst/>
                        </a:rPr>
                        <a:t>Kultur (F231, 370, 373, 375, 377, 380, 381, 383, 385, 386)</a:t>
                      </a:r>
                      <a:endParaRPr lang="nn-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3,0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2,6</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3,6</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4,2</a:t>
                      </a:r>
                    </a:p>
                  </a:txBody>
                  <a:tcPr marL="9525" marR="9525" marT="9525" marB="0" anchor="b"/>
                </a:tc>
                <a:extLst>
                  <a:ext uri="{0D108BD9-81ED-4DB2-BD59-A6C34878D82A}">
                    <a16:rowId xmlns:a16="http://schemas.microsoft.com/office/drawing/2014/main" val="10012"/>
                  </a:ext>
                </a:extLst>
              </a:tr>
              <a:tr h="190500">
                <a:tc>
                  <a:txBody>
                    <a:bodyPr/>
                    <a:lstStyle/>
                    <a:p>
                      <a:pPr algn="l" fontAlgn="b">
                        <a:lnSpc>
                          <a:spcPct val="100000"/>
                        </a:lnSpc>
                      </a:pPr>
                      <a:r>
                        <a:rPr lang="nb-NO" sz="1400" u="none" strike="noStrike">
                          <a:effectLst/>
                        </a:rPr>
                        <a:t>Kirke (F390, 393)</a:t>
                      </a:r>
                      <a:endParaRPr lang="nb-N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1,2</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0,9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0,9</a:t>
                      </a:r>
                    </a:p>
                  </a:txBody>
                  <a:tcPr marL="9525" marR="9525" marT="9525" marB="0" anchor="b"/>
                </a:tc>
                <a:extLst>
                  <a:ext uri="{0D108BD9-81ED-4DB2-BD59-A6C34878D82A}">
                    <a16:rowId xmlns:a16="http://schemas.microsoft.com/office/drawing/2014/main" val="10013"/>
                  </a:ext>
                </a:extLst>
              </a:tr>
              <a:tr h="190500">
                <a:tc>
                  <a:txBody>
                    <a:bodyPr/>
                    <a:lstStyle/>
                    <a:p>
                      <a:pPr algn="l" fontAlgn="b">
                        <a:lnSpc>
                          <a:spcPct val="100000"/>
                        </a:lnSpc>
                      </a:pPr>
                      <a:r>
                        <a:rPr lang="nb-NO" sz="1400" u="none" strike="noStrike">
                          <a:effectLst/>
                        </a:rPr>
                        <a:t>Samferdsel (F330, 332)</a:t>
                      </a:r>
                      <a:endParaRPr lang="nb-NO" sz="1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2,2</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1,5</a:t>
                      </a:r>
                    </a:p>
                  </a:txBody>
                  <a:tcPr marL="9525" marR="9525" marT="9525" marB="0" anchor="b"/>
                </a:tc>
                <a:extLst>
                  <a:ext uri="{0D108BD9-81ED-4DB2-BD59-A6C34878D82A}">
                    <a16:rowId xmlns:a16="http://schemas.microsoft.com/office/drawing/2014/main" val="10014"/>
                  </a:ext>
                </a:extLst>
              </a:tr>
              <a:tr h="190500">
                <a:tc>
                  <a:txBody>
                    <a:bodyPr/>
                    <a:lstStyle/>
                    <a:p>
                      <a:pPr algn="l" fontAlgn="b">
                        <a:lnSpc>
                          <a:spcPct val="100000"/>
                        </a:lnSpc>
                      </a:pPr>
                      <a:r>
                        <a:rPr lang="nb-NO" sz="1400" u="none" strike="noStrike" dirty="0">
                          <a:effectLst/>
                        </a:rPr>
                        <a:t>Brann og ulykkesvern (F338, 339)</a:t>
                      </a:r>
                      <a:endParaRPr lang="nb-NO"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1,2</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1,3</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1,2</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1,4</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1,4</a:t>
                      </a:r>
                    </a:p>
                  </a:txBody>
                  <a:tcPr marL="9525" marR="9525" marT="9525" marB="0" anchor="b"/>
                </a:tc>
                <a:extLst>
                  <a:ext uri="{0D108BD9-81ED-4DB2-BD59-A6C34878D82A}">
                    <a16:rowId xmlns:a16="http://schemas.microsoft.com/office/drawing/2014/main" val="10015"/>
                  </a:ext>
                </a:extLst>
              </a:tr>
              <a:tr h="190500">
                <a:tc>
                  <a:txBody>
                    <a:bodyPr/>
                    <a:lstStyle/>
                    <a:p>
                      <a:pPr algn="l" fontAlgn="b">
                        <a:lnSpc>
                          <a:spcPct val="100000"/>
                        </a:lnSpc>
                      </a:pPr>
                      <a:r>
                        <a:rPr lang="nb-NO" sz="1400" b="1" u="none" strike="noStrike" dirty="0">
                          <a:effectLst/>
                        </a:rPr>
                        <a:t>Sum utvalgte områder utenfor IS</a:t>
                      </a:r>
                      <a:endParaRPr lang="nb-NO"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8,1</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8,5</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7,7</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8,8</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9,1</a:t>
                      </a:r>
                    </a:p>
                  </a:txBody>
                  <a:tcPr marL="9525" marR="9525" marT="9525" marB="0" anchor="b"/>
                </a:tc>
                <a:extLst>
                  <a:ext uri="{0D108BD9-81ED-4DB2-BD59-A6C34878D82A}">
                    <a16:rowId xmlns:a16="http://schemas.microsoft.com/office/drawing/2014/main" val="10016"/>
                  </a:ext>
                </a:extLst>
              </a:tr>
              <a:tr h="190500">
                <a:tc>
                  <a:txBody>
                    <a:bodyPr/>
                    <a:lstStyle/>
                    <a:p>
                      <a:pPr algn="l" fontAlgn="b">
                        <a:lnSpc>
                          <a:spcPct val="100000"/>
                        </a:lnSpc>
                      </a:pPr>
                      <a:r>
                        <a:rPr lang="nb-NO" sz="1400" b="1" u="none" strike="noStrike" dirty="0">
                          <a:effectLst/>
                        </a:rPr>
                        <a:t>Totalt</a:t>
                      </a:r>
                      <a:endParaRPr lang="nb-NO"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97,9</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99,2</a:t>
                      </a:r>
                    </a:p>
                  </a:txBody>
                  <a:tcPr marL="9525" marR="9525" marT="9525" marB="0" anchor="b"/>
                </a:tc>
                <a:tc>
                  <a:txBody>
                    <a:bodyPr/>
                    <a:lstStyle/>
                    <a:p>
                      <a:pPr algn="r" fontAlgn="b"/>
                      <a:r>
                        <a:rPr lang="nb-NO" sz="1400" b="1" i="0" u="none" strike="noStrike">
                          <a:solidFill>
                            <a:srgbClr val="000000"/>
                          </a:solidFill>
                          <a:effectLst/>
                          <a:latin typeface="Calibri" panose="020F0502020204030204" pitchFamily="34" charset="0"/>
                        </a:rPr>
                        <a:t>96,7</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98,9</a:t>
                      </a:r>
                    </a:p>
                  </a:txBody>
                  <a:tcPr marL="9525" marR="9525" marT="9525" marB="0" anchor="b"/>
                </a:tc>
                <a:tc>
                  <a:txBody>
                    <a:bodyPr/>
                    <a:lstStyle/>
                    <a:p>
                      <a:pPr algn="r" fontAlgn="b"/>
                      <a:r>
                        <a:rPr lang="nb-NO" sz="1400" b="1" i="0" u="none" strike="noStrike" dirty="0">
                          <a:solidFill>
                            <a:srgbClr val="000000"/>
                          </a:solidFill>
                          <a:effectLst/>
                          <a:latin typeface="Calibri" panose="020F0502020204030204" pitchFamily="34" charset="0"/>
                        </a:rPr>
                        <a:t>96,2</a:t>
                      </a:r>
                    </a:p>
                  </a:txBody>
                  <a:tcPr marL="9525" marR="9525" marT="9525" marB="0" anchor="b"/>
                </a:tc>
                <a:extLst>
                  <a:ext uri="{0D108BD9-81ED-4DB2-BD59-A6C34878D82A}">
                    <a16:rowId xmlns:a16="http://schemas.microsoft.com/office/drawing/2014/main" val="10017"/>
                  </a:ext>
                </a:extLst>
              </a:tr>
            </a:tbl>
          </a:graphicData>
        </a:graphic>
      </p:graphicFrame>
      <p:sp>
        <p:nvSpPr>
          <p:cNvPr id="4" name="Plassholder for lysbildenummer 3"/>
          <p:cNvSpPr>
            <a:spLocks noGrp="1"/>
          </p:cNvSpPr>
          <p:nvPr>
            <p:ph type="sldNum" sz="quarter" idx="4"/>
          </p:nvPr>
        </p:nvSpPr>
        <p:spPr/>
        <p:txBody>
          <a:bodyPr/>
          <a:lstStyle/>
          <a:p>
            <a:fld id="{5F14AF08-E40A-C045-91E4-297BC0673CDE}" type="slidenum">
              <a:rPr lang="nb-NO" smtClean="0"/>
              <a:pPr/>
              <a:t>6</a:t>
            </a:fld>
            <a:endParaRPr lang="nb-NO" dirty="0"/>
          </a:p>
        </p:txBody>
      </p:sp>
      <p:sp>
        <p:nvSpPr>
          <p:cNvPr id="6" name="TekstSylinder 5"/>
          <p:cNvSpPr txBox="1"/>
          <p:nvPr/>
        </p:nvSpPr>
        <p:spPr>
          <a:xfrm>
            <a:off x="467544" y="1181910"/>
            <a:ext cx="7281762" cy="230832"/>
          </a:xfrm>
          <a:prstGeom prst="rect">
            <a:avLst/>
          </a:prstGeom>
          <a:noFill/>
        </p:spPr>
        <p:txBody>
          <a:bodyPr wrap="square" rtlCol="0">
            <a:spAutoFit/>
          </a:bodyPr>
          <a:lstStyle/>
          <a:p>
            <a:r>
              <a:rPr lang="nb-NO" sz="900" i="1" dirty="0" smtClean="0"/>
              <a:t>Andel av totale netto driftsutgifter på ulike tjenesteområder. Kilde: KOSTRA, beregninger ved TF</a:t>
            </a:r>
            <a:endParaRPr lang="nb-NO" sz="900" i="1" dirty="0"/>
          </a:p>
        </p:txBody>
      </p:sp>
      <p:sp>
        <p:nvSpPr>
          <p:cNvPr id="3" name="Rektangel 2"/>
          <p:cNvSpPr/>
          <p:nvPr/>
        </p:nvSpPr>
        <p:spPr>
          <a:xfrm>
            <a:off x="329302" y="5488987"/>
            <a:ext cx="8419161" cy="835613"/>
          </a:xfrm>
          <a:prstGeom prst="rect">
            <a:avLst/>
          </a:prstGeom>
        </p:spPr>
        <p:txBody>
          <a:bodyPr wrap="square">
            <a:spAutoFit/>
          </a:bodyPr>
          <a:lstStyle/>
          <a:p>
            <a:pPr>
              <a:lnSpc>
                <a:spcPct val="115000"/>
              </a:lnSpc>
              <a:spcAft>
                <a:spcPts val="1000"/>
              </a:spcAft>
            </a:pPr>
            <a:r>
              <a:rPr lang="nb-NO" sz="1400" dirty="0">
                <a:latin typeface="Arial" panose="020B0604020202020204" pitchFamily="34" charset="0"/>
                <a:ea typeface="Calibri" panose="020F0502020204030204" pitchFamily="34" charset="0"/>
                <a:cs typeface="Arial" panose="020B0604020202020204" pitchFamily="34" charset="0"/>
              </a:rPr>
              <a:t>Tabellen viser at </a:t>
            </a:r>
            <a:r>
              <a:rPr lang="nb-NO" sz="1400" dirty="0" smtClean="0">
                <a:latin typeface="Arial" panose="020B0604020202020204" pitchFamily="34" charset="0"/>
                <a:ea typeface="Calibri" panose="020F0502020204030204" pitchFamily="34" charset="0"/>
                <a:cs typeface="Arial" panose="020B0604020202020204" pitchFamily="34" charset="0"/>
              </a:rPr>
              <a:t>Gran </a:t>
            </a:r>
            <a:r>
              <a:rPr lang="nb-NO" sz="1400" dirty="0">
                <a:latin typeface="Arial" panose="020B0604020202020204" pitchFamily="34" charset="0"/>
                <a:ea typeface="Calibri" panose="020F0502020204030204" pitchFamily="34" charset="0"/>
                <a:cs typeface="Arial" panose="020B0604020202020204" pitchFamily="34" charset="0"/>
              </a:rPr>
              <a:t>hadde en høyere andel ressursbruk (netto driftsutgifter/egenfinansiering) på de sentrale tjenesteområdene som inngår i inntektssystemet enn landsgjennomsnittet i </a:t>
            </a:r>
            <a:r>
              <a:rPr lang="nb-NO" sz="1400" dirty="0" smtClean="0">
                <a:latin typeface="Arial" panose="020B0604020202020204" pitchFamily="34" charset="0"/>
                <a:ea typeface="Calibri" panose="020F0502020204030204" pitchFamily="34" charset="0"/>
                <a:cs typeface="Arial" panose="020B0604020202020204" pitchFamily="34" charset="0"/>
              </a:rPr>
              <a:t>2020. </a:t>
            </a:r>
            <a:r>
              <a:rPr lang="nb-NO" sz="1400" dirty="0">
                <a:latin typeface="Arial" panose="020B0604020202020204" pitchFamily="34" charset="0"/>
                <a:ea typeface="Calibri" panose="020F0502020204030204" pitchFamily="34" charset="0"/>
                <a:cs typeface="Arial" panose="020B0604020202020204" pitchFamily="34" charset="0"/>
              </a:rPr>
              <a:t>På utvalgte øvrige tjenesteområder var andel ressursbruk </a:t>
            </a:r>
            <a:r>
              <a:rPr lang="nb-NO" sz="1400" dirty="0" smtClean="0">
                <a:latin typeface="Arial" panose="020B0604020202020204" pitchFamily="34" charset="0"/>
                <a:ea typeface="Calibri" panose="020F0502020204030204" pitchFamily="34" charset="0"/>
                <a:cs typeface="Arial" panose="020B0604020202020204" pitchFamily="34" charset="0"/>
              </a:rPr>
              <a:t>lavere enn landet for øvrig </a:t>
            </a:r>
            <a:r>
              <a:rPr lang="nb-NO" sz="1400" dirty="0">
                <a:latin typeface="Arial" panose="020B0604020202020204" pitchFamily="34" charset="0"/>
                <a:ea typeface="Calibri" panose="020F0502020204030204" pitchFamily="34" charset="0"/>
                <a:cs typeface="Arial" panose="020B0604020202020204" pitchFamily="34" charset="0"/>
              </a:rPr>
              <a:t>i </a:t>
            </a:r>
            <a:r>
              <a:rPr lang="nb-NO" sz="1400" dirty="0" smtClean="0">
                <a:latin typeface="Arial" panose="020B0604020202020204" pitchFamily="34" charset="0"/>
                <a:ea typeface="Calibri" panose="020F0502020204030204" pitchFamily="34" charset="0"/>
                <a:cs typeface="Arial" panose="020B0604020202020204" pitchFamily="34" charset="0"/>
              </a:rPr>
              <a:t>2020.</a:t>
            </a:r>
            <a:endParaRPr lang="nb-NO" sz="1400" dirty="0">
              <a:latin typeface="Arial" panose="020B0604020202020204" pitchFamily="34" charset="0"/>
              <a:ea typeface="Calibri" panose="020F0502020204030204" pitchFamily="34" charset="0"/>
              <a:cs typeface="Arial" panose="020B0604020202020204" pitchFamily="34" charset="0"/>
            </a:endParaRPr>
          </a:p>
        </p:txBody>
      </p:sp>
      <p:sp>
        <p:nvSpPr>
          <p:cNvPr id="7" name="Ellipse 6"/>
          <p:cNvSpPr>
            <a:spLocks noChangeArrowheads="1"/>
          </p:cNvSpPr>
          <p:nvPr/>
        </p:nvSpPr>
        <p:spPr bwMode="auto">
          <a:xfrm>
            <a:off x="6621181" y="3662605"/>
            <a:ext cx="572495" cy="20459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nb-NO"/>
          </a:p>
        </p:txBody>
      </p:sp>
      <p:sp>
        <p:nvSpPr>
          <p:cNvPr id="8" name="Ellipse 7"/>
          <p:cNvSpPr>
            <a:spLocks noChangeArrowheads="1"/>
          </p:cNvSpPr>
          <p:nvPr/>
        </p:nvSpPr>
        <p:spPr bwMode="auto">
          <a:xfrm>
            <a:off x="6732240" y="4985585"/>
            <a:ext cx="448421" cy="204599"/>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nb-NO"/>
          </a:p>
        </p:txBody>
      </p:sp>
    </p:spTree>
    <p:extLst>
      <p:ext uri="{BB962C8B-B14F-4D97-AF65-F5344CB8AC3E}">
        <p14:creationId xmlns:p14="http://schemas.microsoft.com/office/powerpoint/2010/main" val="5861680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Finansielle </a:t>
            </a:r>
            <a:r>
              <a:rPr lang="nb-NO" dirty="0" smtClean="0"/>
              <a:t>nøkkeltall</a:t>
            </a:r>
            <a:endParaRPr lang="nb-NO" dirty="0"/>
          </a:p>
        </p:txBody>
      </p:sp>
      <p:sp>
        <p:nvSpPr>
          <p:cNvPr id="3" name="Plassholder for innhold 2"/>
          <p:cNvSpPr>
            <a:spLocks noGrp="1"/>
          </p:cNvSpPr>
          <p:nvPr>
            <p:ph idx="1"/>
          </p:nvPr>
        </p:nvSpPr>
        <p:spPr>
          <a:xfrm>
            <a:off x="304800" y="1371601"/>
            <a:ext cx="8534400" cy="617239"/>
          </a:xfrm>
        </p:spPr>
        <p:txBody>
          <a:bodyPr>
            <a:normAutofit fontScale="92500" lnSpcReduction="10000"/>
          </a:bodyPr>
          <a:lstStyle/>
          <a:p>
            <a:r>
              <a:rPr lang="nb-NO" dirty="0"/>
              <a:t>Tabellen under viser </a:t>
            </a:r>
            <a:r>
              <a:rPr lang="nb-NO" dirty="0" smtClean="0"/>
              <a:t>sentrale </a:t>
            </a:r>
            <a:r>
              <a:rPr lang="nb-NO" dirty="0"/>
              <a:t>finansielle nøkkeltall for </a:t>
            </a:r>
            <a:r>
              <a:rPr lang="nb-NO" dirty="0" smtClean="0"/>
              <a:t>Gran </a:t>
            </a:r>
            <a:r>
              <a:rPr lang="nb-NO" dirty="0" smtClean="0"/>
              <a:t>kommune hentet </a:t>
            </a:r>
            <a:r>
              <a:rPr lang="nb-NO" dirty="0"/>
              <a:t>fra </a:t>
            </a:r>
            <a:r>
              <a:rPr lang="nb-NO" dirty="0" smtClean="0"/>
              <a:t>KOSTRA.</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7</a:t>
            </a:fld>
            <a:endParaRPr lang="nb-NO" dirty="0"/>
          </a:p>
        </p:txBody>
      </p:sp>
      <p:graphicFrame>
        <p:nvGraphicFramePr>
          <p:cNvPr id="5" name="Tabell 4"/>
          <p:cNvGraphicFramePr>
            <a:graphicFrameLocks noGrp="1"/>
          </p:cNvGraphicFramePr>
          <p:nvPr>
            <p:extLst>
              <p:ext uri="{D42A27DB-BD31-4B8C-83A1-F6EECF244321}">
                <p14:modId xmlns:p14="http://schemas.microsoft.com/office/powerpoint/2010/main" val="556092905"/>
              </p:ext>
            </p:extLst>
          </p:nvPr>
        </p:nvGraphicFramePr>
        <p:xfrm>
          <a:off x="755576" y="2492896"/>
          <a:ext cx="7992888" cy="1560195"/>
        </p:xfrm>
        <a:graphic>
          <a:graphicData uri="http://schemas.openxmlformats.org/drawingml/2006/table">
            <a:tbl>
              <a:tblPr firstRow="1" bandRow="1">
                <a:tableStyleId>{5C22544A-7EE6-4342-B048-85BDC9FD1C3A}</a:tableStyleId>
              </a:tblPr>
              <a:tblGrid>
                <a:gridCol w="1727553">
                  <a:extLst>
                    <a:ext uri="{9D8B030D-6E8A-4147-A177-3AD203B41FA5}">
                      <a16:colId xmlns:a16="http://schemas.microsoft.com/office/drawing/2014/main" val="20000"/>
                    </a:ext>
                  </a:extLst>
                </a:gridCol>
                <a:gridCol w="1253067">
                  <a:extLst>
                    <a:ext uri="{9D8B030D-6E8A-4147-A177-3AD203B41FA5}">
                      <a16:colId xmlns:a16="http://schemas.microsoft.com/office/drawing/2014/main" val="20001"/>
                    </a:ext>
                  </a:extLst>
                </a:gridCol>
                <a:gridCol w="1253067">
                  <a:extLst>
                    <a:ext uri="{9D8B030D-6E8A-4147-A177-3AD203B41FA5}">
                      <a16:colId xmlns:a16="http://schemas.microsoft.com/office/drawing/2014/main" val="20002"/>
                    </a:ext>
                  </a:extLst>
                </a:gridCol>
                <a:gridCol w="1253067">
                  <a:extLst>
                    <a:ext uri="{9D8B030D-6E8A-4147-A177-3AD203B41FA5}">
                      <a16:colId xmlns:a16="http://schemas.microsoft.com/office/drawing/2014/main" val="20003"/>
                    </a:ext>
                  </a:extLst>
                </a:gridCol>
                <a:gridCol w="1253067">
                  <a:extLst>
                    <a:ext uri="{9D8B030D-6E8A-4147-A177-3AD203B41FA5}">
                      <a16:colId xmlns:a16="http://schemas.microsoft.com/office/drawing/2014/main" val="20004"/>
                    </a:ext>
                  </a:extLst>
                </a:gridCol>
                <a:gridCol w="1253067">
                  <a:extLst>
                    <a:ext uri="{9D8B030D-6E8A-4147-A177-3AD203B41FA5}">
                      <a16:colId xmlns:a16="http://schemas.microsoft.com/office/drawing/2014/main" val="20005"/>
                    </a:ext>
                  </a:extLst>
                </a:gridCol>
              </a:tblGrid>
              <a:tr h="190500">
                <a:tc>
                  <a:txBody>
                    <a:bodyPr/>
                    <a:lstStyle/>
                    <a:p>
                      <a:pPr algn="l" fontAlgn="b"/>
                      <a:endParaRPr lang="nb-NO" sz="1400" b="0" i="0" u="none" strike="noStrike" dirty="0">
                        <a:solidFill>
                          <a:schemeClr val="bg1"/>
                        </a:solidFill>
                        <a:effectLst/>
                        <a:latin typeface="Calibri" panose="020F0502020204030204" pitchFamily="34" charset="0"/>
                      </a:endParaRPr>
                    </a:p>
                  </a:txBody>
                  <a:tcPr marL="9525" marR="9525" marT="9525" marB="0" anchor="b"/>
                </a:tc>
                <a:tc gridSpan="3">
                  <a:txBody>
                    <a:bodyPr/>
                    <a:lstStyle/>
                    <a:p>
                      <a:pPr algn="ctr" fontAlgn="b"/>
                      <a:r>
                        <a:rPr lang="nb-NO" sz="1400" b="1" i="0" u="none" strike="noStrike" dirty="0" smtClean="0">
                          <a:solidFill>
                            <a:schemeClr val="bg1"/>
                          </a:solidFill>
                          <a:effectLst/>
                          <a:latin typeface="Calibri" panose="020F0502020204030204" pitchFamily="34" charset="0"/>
                        </a:rPr>
                        <a:t>Gran</a:t>
                      </a:r>
                      <a:endParaRPr lang="nb-NO" sz="1400" b="1" i="0" u="none" strike="noStrike" dirty="0">
                        <a:solidFill>
                          <a:schemeClr val="bg1"/>
                        </a:solidFill>
                        <a:effectLst/>
                        <a:latin typeface="Calibri" panose="020F0502020204030204" pitchFamily="34" charset="0"/>
                      </a:endParaRPr>
                    </a:p>
                  </a:txBody>
                  <a:tcPr marL="9525" marR="9525" marT="9525" marB="0" anchor="b"/>
                </a:tc>
                <a:tc hMerge="1">
                  <a:txBody>
                    <a:bodyPr/>
                    <a:lstStyle/>
                    <a:p>
                      <a:endParaRPr lang="nb-NO"/>
                    </a:p>
                  </a:txBody>
                  <a:tcPr/>
                </a:tc>
                <a:tc hMerge="1">
                  <a:txBody>
                    <a:bodyPr/>
                    <a:lstStyle/>
                    <a:p>
                      <a:endParaRPr lang="nb-NO"/>
                    </a:p>
                  </a:txBody>
                  <a:tcPr/>
                </a:tc>
                <a:tc>
                  <a:txBody>
                    <a:bodyPr/>
                    <a:lstStyle/>
                    <a:p>
                      <a:pPr algn="ctr" fontAlgn="b"/>
                      <a:r>
                        <a:rPr lang="nb-NO" sz="1400" b="1" i="0" u="none" strike="noStrike" dirty="0" smtClean="0">
                          <a:solidFill>
                            <a:schemeClr val="bg1"/>
                          </a:solidFill>
                          <a:effectLst/>
                          <a:latin typeface="Calibri" panose="020F0502020204030204" pitchFamily="34" charset="0"/>
                        </a:rPr>
                        <a:t>K-gr. </a:t>
                      </a:r>
                      <a:r>
                        <a:rPr lang="nb-NO" sz="1400" b="1" i="0" u="none" strike="noStrike" dirty="0" smtClean="0">
                          <a:solidFill>
                            <a:schemeClr val="bg1"/>
                          </a:solidFill>
                          <a:effectLst/>
                          <a:latin typeface="Calibri" panose="020F0502020204030204" pitchFamily="34" charset="0"/>
                        </a:rPr>
                        <a:t>7</a:t>
                      </a:r>
                      <a:endParaRPr lang="nb-NO" sz="1400" b="1" i="0" u="none" strike="noStrike" dirty="0">
                        <a:solidFill>
                          <a:schemeClr val="bg1"/>
                        </a:solidFill>
                        <a:effectLst/>
                        <a:latin typeface="Calibri" panose="020F0502020204030204" pitchFamily="34" charset="0"/>
                      </a:endParaRPr>
                    </a:p>
                  </a:txBody>
                  <a:tcPr marL="9525" marR="9525" marT="9525" marB="0" anchor="b"/>
                </a:tc>
                <a:tc>
                  <a:txBody>
                    <a:bodyPr/>
                    <a:lstStyle/>
                    <a:p>
                      <a:pPr algn="ctr" fontAlgn="b"/>
                      <a:r>
                        <a:rPr lang="nb-NO" sz="1400" b="1" i="0" u="none" strike="noStrike" dirty="0">
                          <a:solidFill>
                            <a:schemeClr val="bg1"/>
                          </a:solidFill>
                          <a:effectLst/>
                          <a:latin typeface="Calibri" panose="020F0502020204030204" pitchFamily="34" charset="0"/>
                        </a:rPr>
                        <a:t>Landet</a:t>
                      </a:r>
                    </a:p>
                  </a:txBody>
                  <a:tcPr marL="9525" marR="9525" marT="9525" marB="0" anchor="b"/>
                </a:tc>
                <a:extLst>
                  <a:ext uri="{0D108BD9-81ED-4DB2-BD59-A6C34878D82A}">
                    <a16:rowId xmlns:a16="http://schemas.microsoft.com/office/drawing/2014/main" val="10000"/>
                  </a:ext>
                </a:extLst>
              </a:tr>
              <a:tr h="190500">
                <a:tc>
                  <a:txBody>
                    <a:bodyPr/>
                    <a:lstStyle/>
                    <a:p>
                      <a:pPr algn="l" fontAlgn="b"/>
                      <a:endParaRPr lang="nb-NO" sz="1400" b="0"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nb-NO" sz="1400" b="1" i="0" u="none" strike="noStrike" dirty="0" smtClean="0">
                          <a:solidFill>
                            <a:schemeClr val="bg1"/>
                          </a:solidFill>
                          <a:effectLst/>
                          <a:latin typeface="Calibri" panose="020F0502020204030204" pitchFamily="34" charset="0"/>
                        </a:rPr>
                        <a:t>2018</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nb-NO" sz="1400" b="1" i="0" u="none" strike="noStrike" dirty="0" smtClean="0">
                          <a:solidFill>
                            <a:schemeClr val="bg1"/>
                          </a:solidFill>
                          <a:effectLst/>
                          <a:latin typeface="Calibri" panose="020F0502020204030204" pitchFamily="34" charset="0"/>
                        </a:rPr>
                        <a:t>2019</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nb-NO" sz="1400" b="1" i="0" u="none" strike="noStrike" dirty="0" smtClean="0">
                          <a:solidFill>
                            <a:schemeClr val="bg1"/>
                          </a:solidFill>
                          <a:effectLst/>
                          <a:latin typeface="Calibri" panose="020F0502020204030204" pitchFamily="34" charset="0"/>
                        </a:rPr>
                        <a:t>2020</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nb-NO" sz="1400" b="1" i="0" u="none" strike="noStrike" dirty="0" smtClean="0">
                          <a:solidFill>
                            <a:schemeClr val="bg1"/>
                          </a:solidFill>
                          <a:effectLst/>
                          <a:latin typeface="Calibri" panose="020F0502020204030204" pitchFamily="34" charset="0"/>
                        </a:rPr>
                        <a:t>2020</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tc>
                  <a:txBody>
                    <a:bodyPr/>
                    <a:lstStyle/>
                    <a:p>
                      <a:pPr algn="ctr" fontAlgn="b"/>
                      <a:r>
                        <a:rPr lang="nb-NO" sz="1400" b="1" i="0" u="none" strike="noStrike" dirty="0" smtClean="0">
                          <a:solidFill>
                            <a:schemeClr val="bg1"/>
                          </a:solidFill>
                          <a:effectLst/>
                          <a:latin typeface="Calibri" panose="020F0502020204030204" pitchFamily="34" charset="0"/>
                        </a:rPr>
                        <a:t>2020</a:t>
                      </a:r>
                      <a:endParaRPr lang="nb-NO" sz="1400" b="1" i="0" u="none" strike="noStrike" dirty="0">
                        <a:solidFill>
                          <a:schemeClr val="bg1"/>
                        </a:solidFill>
                        <a:effectLst/>
                        <a:latin typeface="Calibri" panose="020F0502020204030204" pitchFamily="34" charset="0"/>
                      </a:endParaRPr>
                    </a:p>
                  </a:txBody>
                  <a:tcPr marL="9525" marR="9525" marT="9525" marB="0" anchor="b">
                    <a:solidFill>
                      <a:schemeClr val="accent1"/>
                    </a:solidFill>
                  </a:tcPr>
                </a:tc>
                <a:extLst>
                  <a:ext uri="{0D108BD9-81ED-4DB2-BD59-A6C34878D82A}">
                    <a16:rowId xmlns:a16="http://schemas.microsoft.com/office/drawing/2014/main" val="10001"/>
                  </a:ext>
                </a:extLst>
              </a:tr>
              <a:tr h="190500">
                <a:tc>
                  <a:txBody>
                    <a:bodyPr/>
                    <a:lstStyle/>
                    <a:p>
                      <a:pPr algn="l" fontAlgn="b"/>
                      <a:r>
                        <a:rPr lang="nb-NO" sz="1400" b="0" i="0" u="none" strike="noStrike" dirty="0">
                          <a:solidFill>
                            <a:srgbClr val="000000"/>
                          </a:solidFill>
                          <a:effectLst/>
                          <a:latin typeface="Calibri" panose="020F0502020204030204" pitchFamily="34" charset="0"/>
                        </a:rPr>
                        <a:t>Brutto driftsresultat</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3,1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2,8</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1,5</a:t>
                      </a:r>
                    </a:p>
                  </a:txBody>
                  <a:tcPr marL="9525" marR="9525" marT="9525" marB="0" anchor="b"/>
                </a:tc>
                <a:extLst>
                  <a:ext uri="{0D108BD9-81ED-4DB2-BD59-A6C34878D82A}">
                    <a16:rowId xmlns:a16="http://schemas.microsoft.com/office/drawing/2014/main" val="10002"/>
                  </a:ext>
                </a:extLst>
              </a:tr>
              <a:tr h="190500">
                <a:tc>
                  <a:txBody>
                    <a:bodyPr/>
                    <a:lstStyle/>
                    <a:p>
                      <a:pPr algn="l" fontAlgn="b"/>
                      <a:r>
                        <a:rPr lang="nb-NO" sz="1400" b="0" i="0" u="none" strike="noStrike">
                          <a:solidFill>
                            <a:srgbClr val="000000"/>
                          </a:solidFill>
                          <a:effectLst/>
                          <a:latin typeface="Calibri" panose="020F0502020204030204" pitchFamily="34" charset="0"/>
                        </a:rPr>
                        <a:t>Netto driftsresultat</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0,1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2,7</a:t>
                      </a:r>
                    </a:p>
                  </a:txBody>
                  <a:tcPr marL="9525" marR="9525" marT="9525" marB="0" anchor="b"/>
                </a:tc>
                <a:extLst>
                  <a:ext uri="{0D108BD9-81ED-4DB2-BD59-A6C34878D82A}">
                    <a16:rowId xmlns:a16="http://schemas.microsoft.com/office/drawing/2014/main" val="10003"/>
                  </a:ext>
                </a:extLst>
              </a:tr>
              <a:tr h="190500">
                <a:tc>
                  <a:txBody>
                    <a:bodyPr/>
                    <a:lstStyle/>
                    <a:p>
                      <a:pPr algn="l" fontAlgn="b"/>
                      <a:r>
                        <a:rPr lang="nb-NO" sz="1400" b="0" i="0" u="none" strike="noStrike">
                          <a:solidFill>
                            <a:srgbClr val="000000"/>
                          </a:solidFill>
                          <a:effectLst/>
                          <a:latin typeface="Calibri" panose="020F0502020204030204" pitchFamily="34" charset="0"/>
                        </a:rPr>
                        <a:t>Finansutgifter</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5,1</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4,3</a:t>
                      </a:r>
                    </a:p>
                  </a:txBody>
                  <a:tcPr marL="9525" marR="9525" marT="9525" marB="0" anchor="b"/>
                </a:tc>
                <a:extLst>
                  <a:ext uri="{0D108BD9-81ED-4DB2-BD59-A6C34878D82A}">
                    <a16:rowId xmlns:a16="http://schemas.microsoft.com/office/drawing/2014/main" val="10004"/>
                  </a:ext>
                </a:extLst>
              </a:tr>
              <a:tr h="190500">
                <a:tc>
                  <a:txBody>
                    <a:bodyPr/>
                    <a:lstStyle/>
                    <a:p>
                      <a:pPr algn="l" fontAlgn="b"/>
                      <a:r>
                        <a:rPr lang="nb-NO" sz="1400" b="0" i="0" u="none" strike="noStrike">
                          <a:solidFill>
                            <a:srgbClr val="000000"/>
                          </a:solidFill>
                          <a:effectLst/>
                          <a:latin typeface="Calibri" panose="020F0502020204030204" pitchFamily="34" charset="0"/>
                        </a:rPr>
                        <a:t>Disposisjonsfond</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5,9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7,4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9,0</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10,5</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11,7</a:t>
                      </a:r>
                    </a:p>
                  </a:txBody>
                  <a:tcPr marL="9525" marR="9525" marT="9525" marB="0" anchor="b"/>
                </a:tc>
                <a:extLst>
                  <a:ext uri="{0D108BD9-81ED-4DB2-BD59-A6C34878D82A}">
                    <a16:rowId xmlns:a16="http://schemas.microsoft.com/office/drawing/2014/main" val="10005"/>
                  </a:ext>
                </a:extLst>
              </a:tr>
              <a:tr h="190500">
                <a:tc>
                  <a:txBody>
                    <a:bodyPr/>
                    <a:lstStyle/>
                    <a:p>
                      <a:pPr algn="l" fontAlgn="b"/>
                      <a:r>
                        <a:rPr lang="nb-NO" sz="1400" b="0" i="0" u="none" strike="noStrike">
                          <a:solidFill>
                            <a:srgbClr val="000000"/>
                          </a:solidFill>
                          <a:effectLst/>
                          <a:latin typeface="Calibri" panose="020F0502020204030204" pitchFamily="34" charset="0"/>
                        </a:rPr>
                        <a:t>Netto lånegjeld</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69,7</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73,9</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76,4</a:t>
                      </a:r>
                    </a:p>
                  </a:txBody>
                  <a:tcPr marL="9525" marR="9525" marT="9525" marB="0" anchor="b"/>
                </a:tc>
                <a:tc>
                  <a:txBody>
                    <a:bodyPr/>
                    <a:lstStyle/>
                    <a:p>
                      <a:pPr algn="r" fontAlgn="b"/>
                      <a:r>
                        <a:rPr lang="nb-NO" sz="1400" b="0" i="0" u="none" strike="noStrike">
                          <a:solidFill>
                            <a:srgbClr val="000000"/>
                          </a:solidFill>
                          <a:effectLst/>
                          <a:latin typeface="Calibri" panose="020F0502020204030204" pitchFamily="34" charset="0"/>
                        </a:rPr>
                        <a:t>102,9</a:t>
                      </a:r>
                    </a:p>
                  </a:txBody>
                  <a:tcPr marL="9525" marR="9525" marT="9525" marB="0" anchor="b"/>
                </a:tc>
                <a:tc>
                  <a:txBody>
                    <a:bodyPr/>
                    <a:lstStyle/>
                    <a:p>
                      <a:pPr algn="r" fontAlgn="b"/>
                      <a:r>
                        <a:rPr lang="nb-NO" sz="1400" b="0" i="0" u="none" strike="noStrike" dirty="0">
                          <a:solidFill>
                            <a:srgbClr val="000000"/>
                          </a:solidFill>
                          <a:effectLst/>
                          <a:latin typeface="Calibri" panose="020F0502020204030204" pitchFamily="34" charset="0"/>
                        </a:rPr>
                        <a:t>89,9</a:t>
                      </a:r>
                    </a:p>
                  </a:txBody>
                  <a:tcPr marL="9525" marR="9525" marT="9525" marB="0" anchor="b"/>
                </a:tc>
                <a:extLst>
                  <a:ext uri="{0D108BD9-81ED-4DB2-BD59-A6C34878D82A}">
                    <a16:rowId xmlns:a16="http://schemas.microsoft.com/office/drawing/2014/main" val="10006"/>
                  </a:ext>
                </a:extLst>
              </a:tr>
            </a:tbl>
          </a:graphicData>
        </a:graphic>
      </p:graphicFrame>
      <p:sp>
        <p:nvSpPr>
          <p:cNvPr id="6" name="Rektangel 5"/>
          <p:cNvSpPr/>
          <p:nvPr/>
        </p:nvSpPr>
        <p:spPr>
          <a:xfrm>
            <a:off x="755576" y="4653136"/>
            <a:ext cx="7992888"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spcAft>
                <a:spcPts val="1000"/>
              </a:spcAft>
            </a:pPr>
            <a:r>
              <a:rPr lang="nb-NO" sz="1200" dirty="0">
                <a:latin typeface="Arial" panose="020B0604020202020204" pitchFamily="34" charset="0"/>
                <a:ea typeface="Calibri" panose="020F0502020204030204" pitchFamily="34" charset="0"/>
                <a:cs typeface="Arial" panose="020B0604020202020204" pitchFamily="34" charset="0"/>
              </a:rPr>
              <a:t>Det er klare sammenhenger mellom de ulike nøkkeltallene. Dersom kommunen klarer å forholde seg til et gitt mål på netto driftsresultat, vil dette gi muligheter for å nå målet om en økonomisk buffer i form av et gitt nivå på disposisjonsfondet. Nivået på finansutgifter og lånebelastning (netto lånegjeld) er også tett knyttet sammen. Dersom kommunen klarer å holde nede nivået på lånegjelden, vil også rente og avdragsbelastningen (finansutgifter) bli lavere</a:t>
            </a:r>
            <a:r>
              <a:rPr lang="nb-NO" sz="1200" dirty="0" smtClean="0">
                <a:latin typeface="Arial" panose="020B0604020202020204" pitchFamily="34" charset="0"/>
                <a:ea typeface="Calibri" panose="020F0502020204030204" pitchFamily="34" charset="0"/>
                <a:cs typeface="Arial" panose="020B0604020202020204" pitchFamily="34" charset="0"/>
              </a:rPr>
              <a:t>.</a:t>
            </a:r>
            <a:endParaRPr lang="nb-NO" sz="1200" dirty="0">
              <a:latin typeface="Arial" panose="020B0604020202020204" pitchFamily="34" charset="0"/>
              <a:ea typeface="Calibri" panose="020F0502020204030204" pitchFamily="34" charset="0"/>
              <a:cs typeface="Arial" panose="020B0604020202020204" pitchFamily="34" charset="0"/>
            </a:endParaRPr>
          </a:p>
        </p:txBody>
      </p:sp>
      <p:sp>
        <p:nvSpPr>
          <p:cNvPr id="7" name="TekstSylinder 6"/>
          <p:cNvSpPr txBox="1"/>
          <p:nvPr/>
        </p:nvSpPr>
        <p:spPr>
          <a:xfrm>
            <a:off x="729882" y="2229575"/>
            <a:ext cx="6193624" cy="230832"/>
          </a:xfrm>
          <a:prstGeom prst="rect">
            <a:avLst/>
          </a:prstGeom>
          <a:noFill/>
        </p:spPr>
        <p:txBody>
          <a:bodyPr wrap="square" rtlCol="0">
            <a:spAutoFit/>
          </a:bodyPr>
          <a:lstStyle/>
          <a:p>
            <a:r>
              <a:rPr lang="nb-NO" sz="900" i="1" dirty="0" smtClean="0"/>
              <a:t>Sentrale finansielle nøkkeltall. I prosent av brutto driftsinntekter 2018-2020. Kilde: KOSTRA </a:t>
            </a:r>
            <a:endParaRPr lang="nb-NO" sz="900" i="1" dirty="0"/>
          </a:p>
        </p:txBody>
      </p:sp>
    </p:spTree>
    <p:extLst>
      <p:ext uri="{BB962C8B-B14F-4D97-AF65-F5344CB8AC3E}">
        <p14:creationId xmlns:p14="http://schemas.microsoft.com/office/powerpoint/2010/main" val="30726289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Økonomiske rammebetingelser</a:t>
            </a:r>
            <a:endParaRPr lang="nb-NO" dirty="0"/>
          </a:p>
        </p:txBody>
      </p:sp>
      <p:sp>
        <p:nvSpPr>
          <p:cNvPr id="3" name="Plassholder for innhold 2"/>
          <p:cNvSpPr>
            <a:spLocks noGrp="1"/>
          </p:cNvSpPr>
          <p:nvPr>
            <p:ph idx="1"/>
          </p:nvPr>
        </p:nvSpPr>
        <p:spPr/>
        <p:txBody>
          <a:bodyPr/>
          <a:lstStyle/>
          <a:p>
            <a:r>
              <a:rPr lang="nb-NO" i="1" dirty="0" smtClean="0"/>
              <a:t>Gran er en lavinntektskommune</a:t>
            </a:r>
          </a:p>
          <a:p>
            <a:pPr lvl="1"/>
            <a:r>
              <a:rPr lang="nb-NO" dirty="0"/>
              <a:t>I KOSTRA </a:t>
            </a:r>
            <a:r>
              <a:rPr lang="nb-NO" dirty="0" smtClean="0"/>
              <a:t>for 2020 er Gran </a:t>
            </a:r>
            <a:r>
              <a:rPr lang="nb-NO" dirty="0"/>
              <a:t>plassert i kommunegruppe </a:t>
            </a:r>
            <a:r>
              <a:rPr lang="nb-NO" dirty="0" smtClean="0"/>
              <a:t>7, </a:t>
            </a:r>
            <a:r>
              <a:rPr lang="nb-NO" dirty="0"/>
              <a:t>dvs. </a:t>
            </a:r>
            <a:r>
              <a:rPr lang="nb-NO" dirty="0" smtClean="0"/>
              <a:t>kommuner med 10.000 til 19.999 innbyggere og lave korrigerte inntekter.</a:t>
            </a:r>
            <a:endParaRPr lang="nb-NO" dirty="0"/>
          </a:p>
          <a:p>
            <a:pPr lvl="1"/>
            <a:r>
              <a:rPr lang="nb-NO" dirty="0" smtClean="0"/>
              <a:t>Korrigerte frie inntekter (inkl. e-skatt, konsesjonskraftinnt. og DA) på 90 prosent av landsgjennomsnittet </a:t>
            </a:r>
            <a:r>
              <a:rPr lang="nb-NO" dirty="0"/>
              <a:t>(</a:t>
            </a:r>
            <a:r>
              <a:rPr lang="nb-NO" dirty="0" smtClean="0"/>
              <a:t>2019).</a:t>
            </a:r>
          </a:p>
          <a:p>
            <a:pPr lvl="1"/>
            <a:r>
              <a:rPr lang="nb-NO" dirty="0" smtClean="0"/>
              <a:t>Samlet beregnet utgiftsbehov i inntektssystemet på ca. 3,6 prosent over landsgjennomsnittet i 2020.</a:t>
            </a:r>
          </a:p>
        </p:txBody>
      </p:sp>
      <p:sp>
        <p:nvSpPr>
          <p:cNvPr id="4" name="Plassholder for lysbildenummer 3"/>
          <p:cNvSpPr>
            <a:spLocks noGrp="1"/>
          </p:cNvSpPr>
          <p:nvPr>
            <p:ph type="sldNum" sz="quarter" idx="4"/>
          </p:nvPr>
        </p:nvSpPr>
        <p:spPr/>
        <p:txBody>
          <a:bodyPr/>
          <a:lstStyle/>
          <a:p>
            <a:fld id="{5F14AF08-E40A-C045-91E4-297BC0673CDE}" type="slidenum">
              <a:rPr lang="nb-NO" smtClean="0"/>
              <a:pPr/>
              <a:t>8</a:t>
            </a:fld>
            <a:endParaRPr lang="nb-NO" dirty="0"/>
          </a:p>
        </p:txBody>
      </p:sp>
      <p:sp>
        <p:nvSpPr>
          <p:cNvPr id="5" name="Pil høyre 4"/>
          <p:cNvSpPr/>
          <p:nvPr/>
        </p:nvSpPr>
        <p:spPr>
          <a:xfrm>
            <a:off x="988914" y="5327499"/>
            <a:ext cx="978408" cy="484632"/>
          </a:xfrm>
          <a:prstGeom prst="rightArrow">
            <a:avLst/>
          </a:prstGeom>
          <a:solidFill>
            <a:schemeClr val="accent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TekstSylinder 5"/>
          <p:cNvSpPr txBox="1"/>
          <p:nvPr/>
        </p:nvSpPr>
        <p:spPr>
          <a:xfrm>
            <a:off x="2195736" y="5246650"/>
            <a:ext cx="6481261" cy="646331"/>
          </a:xfrm>
          <a:prstGeom prst="rect">
            <a:avLst/>
          </a:prstGeom>
          <a:noFill/>
        </p:spPr>
        <p:txBody>
          <a:bodyPr wrap="none" rtlCol="0">
            <a:spAutoFit/>
          </a:bodyPr>
          <a:lstStyle/>
          <a:p>
            <a:r>
              <a:rPr lang="nb-NO" i="1" dirty="0" smtClean="0">
                <a:latin typeface="Arial" panose="020B0604020202020204" pitchFamily="34" charset="0"/>
                <a:cs typeface="Arial" panose="020B0604020202020204" pitchFamily="34" charset="0"/>
              </a:rPr>
              <a:t>De økonomiske rammebetingelsene vil være styrende for det </a:t>
            </a:r>
          </a:p>
          <a:p>
            <a:r>
              <a:rPr lang="nb-NO" i="1" dirty="0">
                <a:latin typeface="Arial" panose="020B0604020202020204" pitchFamily="34" charset="0"/>
                <a:cs typeface="Arial" panose="020B0604020202020204" pitchFamily="34" charset="0"/>
              </a:rPr>
              <a:t>t</a:t>
            </a:r>
            <a:r>
              <a:rPr lang="nb-NO" i="1" dirty="0" smtClean="0">
                <a:latin typeface="Arial" panose="020B0604020202020204" pitchFamily="34" charset="0"/>
                <a:cs typeface="Arial" panose="020B0604020202020204" pitchFamily="34" charset="0"/>
              </a:rPr>
              <a:t>jenestetilbudet som kommunen kan tilby innbyggerne.</a:t>
            </a:r>
            <a:endParaRPr lang="nb-NO"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9624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K-gr. 7</a:t>
            </a:r>
            <a:endParaRPr lang="nb-NO" dirty="0"/>
          </a:p>
        </p:txBody>
      </p:sp>
      <p:sp>
        <p:nvSpPr>
          <p:cNvPr id="4" name="Plassholder for lysbildenummer 3"/>
          <p:cNvSpPr>
            <a:spLocks noGrp="1"/>
          </p:cNvSpPr>
          <p:nvPr>
            <p:ph type="sldNum" sz="quarter" idx="4"/>
          </p:nvPr>
        </p:nvSpPr>
        <p:spPr/>
        <p:txBody>
          <a:bodyPr/>
          <a:lstStyle/>
          <a:p>
            <a:fld id="{5F14AF08-E40A-C045-91E4-297BC0673CDE}" type="slidenum">
              <a:rPr lang="nb-NO" smtClean="0"/>
              <a:pPr/>
              <a:t>9</a:t>
            </a:fld>
            <a:endParaRPr lang="nb-NO" dirty="0"/>
          </a:p>
        </p:txBody>
      </p:sp>
      <p:graphicFrame>
        <p:nvGraphicFramePr>
          <p:cNvPr id="7" name="Plassholder for innhold 6"/>
          <p:cNvGraphicFramePr>
            <a:graphicFrameLocks noGrp="1"/>
          </p:cNvGraphicFramePr>
          <p:nvPr>
            <p:ph sz="half" idx="1"/>
            <p:extLst>
              <p:ext uri="{D42A27DB-BD31-4B8C-83A1-F6EECF244321}">
                <p14:modId xmlns:p14="http://schemas.microsoft.com/office/powerpoint/2010/main" val="1985993660"/>
              </p:ext>
            </p:extLst>
          </p:nvPr>
        </p:nvGraphicFramePr>
        <p:xfrm>
          <a:off x="304800" y="1600200"/>
          <a:ext cx="4038600" cy="452596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Plassholder for innhold 7"/>
          <p:cNvGraphicFramePr>
            <a:graphicFrameLocks noGrp="1"/>
          </p:cNvGraphicFramePr>
          <p:nvPr>
            <p:ph sz="half" idx="2"/>
            <p:extLst>
              <p:ext uri="{D42A27DB-BD31-4B8C-83A1-F6EECF244321}">
                <p14:modId xmlns:p14="http://schemas.microsoft.com/office/powerpoint/2010/main" val="1919194368"/>
              </p:ext>
            </p:extLst>
          </p:nvPr>
        </p:nvGraphicFramePr>
        <p:xfrm>
          <a:off x="48006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3686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ema">
  <a:themeElements>
    <a:clrScheme name="TF farger">
      <a:dk1>
        <a:sysClr val="windowText" lastClr="000000"/>
      </a:dk1>
      <a:lt1>
        <a:srgbClr val="FFFFFF"/>
      </a:lt1>
      <a:dk2>
        <a:srgbClr val="000000"/>
      </a:dk2>
      <a:lt2>
        <a:srgbClr val="FFFFFF"/>
      </a:lt2>
      <a:accent1>
        <a:srgbClr val="00546D"/>
      </a:accent1>
      <a:accent2>
        <a:srgbClr val="B1C88A"/>
      </a:accent2>
      <a:accent3>
        <a:srgbClr val="807F83"/>
      </a:accent3>
      <a:accent4>
        <a:srgbClr val="AF6F65"/>
      </a:accent4>
      <a:accent5>
        <a:srgbClr val="A89443"/>
      </a:accent5>
      <a:accent6>
        <a:srgbClr val="718F80"/>
      </a:accent6>
      <a:hlink>
        <a:srgbClr val="00546D"/>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9CBA72"/>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12779</TotalTime>
  <Words>4460</Words>
  <Application>Microsoft Office PowerPoint</Application>
  <PresentationFormat>Skjermfremvisning (4:3)</PresentationFormat>
  <Paragraphs>1504</Paragraphs>
  <Slides>29</Slides>
  <Notes>2</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29</vt:i4>
      </vt:variant>
    </vt:vector>
  </HeadingPairs>
  <TitlesOfParts>
    <vt:vector size="34" baseType="lpstr">
      <vt:lpstr>Arial</vt:lpstr>
      <vt:lpstr>Calibri</vt:lpstr>
      <vt:lpstr>Georgia</vt:lpstr>
      <vt:lpstr>Times New Roman</vt:lpstr>
      <vt:lpstr>Office-tema</vt:lpstr>
      <vt:lpstr>Overordnet økonomi-analyse Gran kommune (endelige KOSTRA-tall per 15. juni 2021)</vt:lpstr>
      <vt:lpstr>Innledning</vt:lpstr>
      <vt:lpstr>Agenda</vt:lpstr>
      <vt:lpstr>Oppsummering overordnet økonomianalyse </vt:lpstr>
      <vt:lpstr>Oppsummering overordnet økonomianalyse</vt:lpstr>
      <vt:lpstr>Prioritering for kommunen samlet</vt:lpstr>
      <vt:lpstr>Finansielle nøkkeltall</vt:lpstr>
      <vt:lpstr>Økonomiske rammebetingelser</vt:lpstr>
      <vt:lpstr>K-gr. 7</vt:lpstr>
      <vt:lpstr>Korrigerte frie inntekter 2020 – en indikator som viser kommunens reelle inntektsnivå</vt:lpstr>
      <vt:lpstr>Utgiftsutjevningen, Gran 2020</vt:lpstr>
      <vt:lpstr>Utgiftsbehov, Gran kommune 2020</vt:lpstr>
      <vt:lpstr>Illustrasjon KOSTRA- og effektivitetsanalyse,  Gran kommune 2020 </vt:lpstr>
      <vt:lpstr>KOSTRA- og effektivitetsanalyse,  Gran kommune 2020</vt:lpstr>
      <vt:lpstr>Mer-/mindreutgifter fordelt på aktuelle KOSTRA-funksjoner. Mill kr.  Gran kommune 2020</vt:lpstr>
      <vt:lpstr>Sammenligning av ressursbruk mot  aktuelle referansekommuner</vt:lpstr>
      <vt:lpstr>Sammenligning av ressursbruk mot  aktuelle referansekommuner</vt:lpstr>
      <vt:lpstr>Sammenligning av ressursbruk mot  aktuelle referansekommuner (2)</vt:lpstr>
      <vt:lpstr>Sammenligning av ressursbruk mot  aktuelle referansekommuner (3)</vt:lpstr>
      <vt:lpstr>Ressursbruk på andre utvalgte tjenesteområder i 2020</vt:lpstr>
      <vt:lpstr>Ressursbruk på andre utvalgte tjenesteområder i 2020</vt:lpstr>
      <vt:lpstr>KOSTRA- og effektivitetsanalyse,  Gran kommune 2019-2020</vt:lpstr>
      <vt:lpstr>Befolkningsframskrivinger fra Telemarksforsking</vt:lpstr>
      <vt:lpstr>Framtidig utgiftsbehov</vt:lpstr>
      <vt:lpstr>Vedlegg</vt:lpstr>
      <vt:lpstr>Dokumentasjon av utviklingen i utgiftsutjevn. tilskudd/trekk 2019-2021 – fordelt på delkostnadsområder</vt:lpstr>
      <vt:lpstr>KOSTRA- og effektivitetsanalyse,  Gran kommune 2019-2020</vt:lpstr>
      <vt:lpstr>KOSTRA- og effektivitetsanalyse,  Gran kommune 2019-2020</vt:lpstr>
      <vt:lpstr>Netto driftsutgifter 2019-2020 (kr per innb.)</vt:lpstr>
    </vt:vector>
  </TitlesOfParts>
  <Company>Telemark University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Gran</dc:title>
  <dc:creator>Audun Thorstensen</dc:creator>
  <cp:lastModifiedBy>Audun Thorstensen</cp:lastModifiedBy>
  <cp:revision>856</cp:revision>
  <cp:lastPrinted>2021-06-17T07:17:01Z</cp:lastPrinted>
  <dcterms:created xsi:type="dcterms:W3CDTF">2014-11-12T09:57:22Z</dcterms:created>
  <dcterms:modified xsi:type="dcterms:W3CDTF">2021-06-17T08:28:01Z</dcterms:modified>
</cp:coreProperties>
</file>